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32"/>
  </p:notesMasterIdLst>
  <p:sldIdLst>
    <p:sldId id="258" r:id="rId2"/>
    <p:sldId id="257" r:id="rId3"/>
    <p:sldId id="259" r:id="rId4"/>
    <p:sldId id="260" r:id="rId5"/>
    <p:sldId id="261" r:id="rId6"/>
    <p:sldId id="262" r:id="rId7"/>
    <p:sldId id="264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6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90" r:id="rId29"/>
    <p:sldId id="291" r:id="rId30"/>
    <p:sldId id="292" r:id="rId3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39" autoAdjust="0"/>
    <p:restoredTop sz="90569" autoAdjust="0"/>
  </p:normalViewPr>
  <p:slideViewPr>
    <p:cSldViewPr>
      <p:cViewPr>
        <p:scale>
          <a:sx n="69" d="100"/>
          <a:sy n="69" d="100"/>
        </p:scale>
        <p:origin x="-1422" y="-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26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EF0A75-3B11-4A94-B4D7-D59860787E3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606C287D-41A1-42D2-8E39-26ADD213708F}">
      <dgm:prSet phldrT="[Tekst]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l-PL" dirty="0" smtClean="0"/>
            <a:t>TOPR/GOPR</a:t>
          </a:r>
          <a:endParaRPr lang="pl-PL" dirty="0"/>
        </a:p>
      </dgm:t>
    </dgm:pt>
    <dgm:pt modelId="{ED3037A5-3FFC-4403-A633-04866A76FC29}" type="parTrans" cxnId="{AB3C8C51-1231-4BC2-A029-FE9E99814389}">
      <dgm:prSet/>
      <dgm:spPr/>
      <dgm:t>
        <a:bodyPr/>
        <a:lstStyle/>
        <a:p>
          <a:endParaRPr lang="pl-PL"/>
        </a:p>
      </dgm:t>
    </dgm:pt>
    <dgm:pt modelId="{A885ABA9-D59A-4C82-8E2D-054DC28709C8}" type="sibTrans" cxnId="{AB3C8C51-1231-4BC2-A029-FE9E99814389}">
      <dgm:prSet/>
      <dgm:spPr/>
      <dgm:t>
        <a:bodyPr/>
        <a:lstStyle/>
        <a:p>
          <a:endParaRPr lang="pl-PL"/>
        </a:p>
      </dgm:t>
    </dgm:pt>
    <dgm:pt modelId="{62340F05-AF27-49AC-B188-220049421FF3}">
      <dgm:prSet phldrT="[Tekst]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l-PL" dirty="0" smtClean="0"/>
            <a:t>Rat. Górskie</a:t>
          </a:r>
          <a:endParaRPr lang="pl-PL" dirty="0"/>
        </a:p>
      </dgm:t>
    </dgm:pt>
    <dgm:pt modelId="{DC481361-30A6-467F-9C03-E11C0D3490FF}" type="parTrans" cxnId="{EB981C43-6B6D-4AFA-9DE3-8A8F5AF33300}">
      <dgm:prSet/>
      <dgm:spPr/>
      <dgm:t>
        <a:bodyPr/>
        <a:lstStyle/>
        <a:p>
          <a:endParaRPr lang="pl-PL"/>
        </a:p>
      </dgm:t>
    </dgm:pt>
    <dgm:pt modelId="{E0E96A39-8300-4260-A8B6-AD6CFF1F73FD}" type="sibTrans" cxnId="{EB981C43-6B6D-4AFA-9DE3-8A8F5AF33300}">
      <dgm:prSet/>
      <dgm:spPr/>
      <dgm:t>
        <a:bodyPr/>
        <a:lstStyle/>
        <a:p>
          <a:endParaRPr lang="pl-PL"/>
        </a:p>
      </dgm:t>
    </dgm:pt>
    <dgm:pt modelId="{E949984C-4E9D-4F73-9F9F-84EFE28A937D}">
      <dgm:prSet phldrT="[Tekst]" custT="1">
        <dgm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l-PL" sz="2000" b="1" dirty="0" smtClean="0">
              <a:solidFill>
                <a:schemeClr val="accent5">
                  <a:lumMod val="50000"/>
                </a:schemeClr>
              </a:solidFill>
            </a:rPr>
            <a:t>985</a:t>
          </a:r>
          <a:endParaRPr lang="pl-PL" sz="2000" b="1" dirty="0">
            <a:solidFill>
              <a:schemeClr val="accent5">
                <a:lumMod val="50000"/>
              </a:schemeClr>
            </a:solidFill>
          </a:endParaRPr>
        </a:p>
      </dgm:t>
    </dgm:pt>
    <dgm:pt modelId="{9376D8DC-49A6-4AE6-8456-02B789BC8620}" type="parTrans" cxnId="{4B04761E-0FC6-4F15-A474-373BA4A993AA}">
      <dgm:prSet/>
      <dgm:spPr/>
      <dgm:t>
        <a:bodyPr/>
        <a:lstStyle/>
        <a:p>
          <a:endParaRPr lang="pl-PL"/>
        </a:p>
      </dgm:t>
    </dgm:pt>
    <dgm:pt modelId="{3B4655A2-DD36-4243-AA43-7C2740AF5467}" type="sibTrans" cxnId="{4B04761E-0FC6-4F15-A474-373BA4A993AA}">
      <dgm:prSet/>
      <dgm:spPr/>
      <dgm:t>
        <a:bodyPr/>
        <a:lstStyle/>
        <a:p>
          <a:endParaRPr lang="pl-PL"/>
        </a:p>
      </dgm:t>
    </dgm:pt>
    <dgm:pt modelId="{7E81E0BE-8ABC-4501-A1D9-775C7925BF86}">
      <dgm:prSet phldrT="[Tekst]" custT="1">
        <dgm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pl-PL" sz="2000" b="1" dirty="0" smtClean="0">
              <a:solidFill>
                <a:schemeClr val="accent5">
                  <a:lumMod val="50000"/>
                </a:schemeClr>
              </a:solidFill>
            </a:rPr>
            <a:t>601 100 300 </a:t>
          </a:r>
          <a:endParaRPr lang="pl-PL" sz="2000" b="1" dirty="0">
            <a:solidFill>
              <a:schemeClr val="accent5">
                <a:lumMod val="50000"/>
              </a:schemeClr>
            </a:solidFill>
          </a:endParaRPr>
        </a:p>
      </dgm:t>
    </dgm:pt>
    <dgm:pt modelId="{CD77E600-ED04-4774-B0C5-AA9876D5DB1C}" type="sibTrans" cxnId="{2721E9C5-801D-48D0-8EF9-57B57EFA1773}">
      <dgm:prSet/>
      <dgm:spPr/>
      <dgm:t>
        <a:bodyPr/>
        <a:lstStyle/>
        <a:p>
          <a:endParaRPr lang="pl-PL"/>
        </a:p>
      </dgm:t>
    </dgm:pt>
    <dgm:pt modelId="{CEEFABD8-2A0B-4CC2-97FB-9A26772A666F}" type="parTrans" cxnId="{2721E9C5-801D-48D0-8EF9-57B57EFA1773}">
      <dgm:prSet/>
      <dgm:spPr/>
      <dgm:t>
        <a:bodyPr/>
        <a:lstStyle/>
        <a:p>
          <a:endParaRPr lang="pl-PL"/>
        </a:p>
      </dgm:t>
    </dgm:pt>
    <dgm:pt modelId="{DA70C766-CFD9-4D07-935D-81FDF8907E48}" type="pres">
      <dgm:prSet presAssocID="{96EF0A75-3B11-4A94-B4D7-D59860787E3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78FD1B66-3AD1-4E64-B438-3F28E261342B}" type="pres">
      <dgm:prSet presAssocID="{606C287D-41A1-42D2-8E39-26ADD213708F}" presName="linNode" presStyleCnt="0"/>
      <dgm:spPr/>
    </dgm:pt>
    <dgm:pt modelId="{F33023DA-4886-4911-86C4-657C3E2C3C64}" type="pres">
      <dgm:prSet presAssocID="{606C287D-41A1-42D2-8E39-26ADD213708F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018455A-9666-42FC-8DE5-6232E358E98C}" type="pres">
      <dgm:prSet presAssocID="{606C287D-41A1-42D2-8E39-26ADD213708F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50B2C6B-6A09-401F-BE71-A7E8E291BAF6}" type="pres">
      <dgm:prSet presAssocID="{A885ABA9-D59A-4C82-8E2D-054DC28709C8}" presName="sp" presStyleCnt="0"/>
      <dgm:spPr/>
    </dgm:pt>
    <dgm:pt modelId="{4EC9151F-9B29-455F-B513-434CADF4108C}" type="pres">
      <dgm:prSet presAssocID="{62340F05-AF27-49AC-B188-220049421FF3}" presName="linNode" presStyleCnt="0"/>
      <dgm:spPr/>
    </dgm:pt>
    <dgm:pt modelId="{A963C7F9-D215-42E1-A8F6-60B3A4D06E7C}" type="pres">
      <dgm:prSet presAssocID="{62340F05-AF27-49AC-B188-220049421FF3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886DA26-9919-4D2F-9959-C43D5886E80A}" type="pres">
      <dgm:prSet presAssocID="{62340F05-AF27-49AC-B188-220049421FF3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AB3C8C51-1231-4BC2-A029-FE9E99814389}" srcId="{96EF0A75-3B11-4A94-B4D7-D59860787E32}" destId="{606C287D-41A1-42D2-8E39-26ADD213708F}" srcOrd="0" destOrd="0" parTransId="{ED3037A5-3FFC-4403-A633-04866A76FC29}" sibTransId="{A885ABA9-D59A-4C82-8E2D-054DC28709C8}"/>
    <dgm:cxn modelId="{8DA02DB8-07F4-458F-BF64-3AC876A10A05}" type="presOf" srcId="{7E81E0BE-8ABC-4501-A1D9-775C7925BF86}" destId="{0018455A-9666-42FC-8DE5-6232E358E98C}" srcOrd="0" destOrd="0" presId="urn:microsoft.com/office/officeart/2005/8/layout/vList5"/>
    <dgm:cxn modelId="{271AC33E-7CAE-42EB-AC7F-FC7C5A6FC064}" type="presOf" srcId="{E949984C-4E9D-4F73-9F9F-84EFE28A937D}" destId="{D886DA26-9919-4D2F-9959-C43D5886E80A}" srcOrd="0" destOrd="0" presId="urn:microsoft.com/office/officeart/2005/8/layout/vList5"/>
    <dgm:cxn modelId="{5E869349-2C65-464C-AD24-60B6C19046C1}" type="presOf" srcId="{62340F05-AF27-49AC-B188-220049421FF3}" destId="{A963C7F9-D215-42E1-A8F6-60B3A4D06E7C}" srcOrd="0" destOrd="0" presId="urn:microsoft.com/office/officeart/2005/8/layout/vList5"/>
    <dgm:cxn modelId="{1A30F1EF-BDA8-4D12-9AA2-4A3B4EAFA3DE}" type="presOf" srcId="{606C287D-41A1-42D2-8E39-26ADD213708F}" destId="{F33023DA-4886-4911-86C4-657C3E2C3C64}" srcOrd="0" destOrd="0" presId="urn:microsoft.com/office/officeart/2005/8/layout/vList5"/>
    <dgm:cxn modelId="{4B04761E-0FC6-4F15-A474-373BA4A993AA}" srcId="{62340F05-AF27-49AC-B188-220049421FF3}" destId="{E949984C-4E9D-4F73-9F9F-84EFE28A937D}" srcOrd="0" destOrd="0" parTransId="{9376D8DC-49A6-4AE6-8456-02B789BC8620}" sibTransId="{3B4655A2-DD36-4243-AA43-7C2740AF5467}"/>
    <dgm:cxn modelId="{2721E9C5-801D-48D0-8EF9-57B57EFA1773}" srcId="{606C287D-41A1-42D2-8E39-26ADD213708F}" destId="{7E81E0BE-8ABC-4501-A1D9-775C7925BF86}" srcOrd="0" destOrd="0" parTransId="{CEEFABD8-2A0B-4CC2-97FB-9A26772A666F}" sibTransId="{CD77E600-ED04-4774-B0C5-AA9876D5DB1C}"/>
    <dgm:cxn modelId="{EB981C43-6B6D-4AFA-9DE3-8A8F5AF33300}" srcId="{96EF0A75-3B11-4A94-B4D7-D59860787E32}" destId="{62340F05-AF27-49AC-B188-220049421FF3}" srcOrd="1" destOrd="0" parTransId="{DC481361-30A6-467F-9C03-E11C0D3490FF}" sibTransId="{E0E96A39-8300-4260-A8B6-AD6CFF1F73FD}"/>
    <dgm:cxn modelId="{DE28AD30-8CB4-43FD-8C75-009E004A0C29}" type="presOf" srcId="{96EF0A75-3B11-4A94-B4D7-D59860787E32}" destId="{DA70C766-CFD9-4D07-935D-81FDF8907E48}" srcOrd="0" destOrd="0" presId="urn:microsoft.com/office/officeart/2005/8/layout/vList5"/>
    <dgm:cxn modelId="{22244BA6-5561-4D77-99C2-9C66EC709394}" type="presParOf" srcId="{DA70C766-CFD9-4D07-935D-81FDF8907E48}" destId="{78FD1B66-3AD1-4E64-B438-3F28E261342B}" srcOrd="0" destOrd="0" presId="urn:microsoft.com/office/officeart/2005/8/layout/vList5"/>
    <dgm:cxn modelId="{23E393CB-75C1-4208-B8E4-5CB0E77EBD39}" type="presParOf" srcId="{78FD1B66-3AD1-4E64-B438-3F28E261342B}" destId="{F33023DA-4886-4911-86C4-657C3E2C3C64}" srcOrd="0" destOrd="0" presId="urn:microsoft.com/office/officeart/2005/8/layout/vList5"/>
    <dgm:cxn modelId="{2DBB263C-77D0-46AF-9F28-D78941252045}" type="presParOf" srcId="{78FD1B66-3AD1-4E64-B438-3F28E261342B}" destId="{0018455A-9666-42FC-8DE5-6232E358E98C}" srcOrd="1" destOrd="0" presId="urn:microsoft.com/office/officeart/2005/8/layout/vList5"/>
    <dgm:cxn modelId="{F9244705-AC54-4B30-8EDF-51E0C8D99E77}" type="presParOf" srcId="{DA70C766-CFD9-4D07-935D-81FDF8907E48}" destId="{050B2C6B-6A09-401F-BE71-A7E8E291BAF6}" srcOrd="1" destOrd="0" presId="urn:microsoft.com/office/officeart/2005/8/layout/vList5"/>
    <dgm:cxn modelId="{7FF81768-9466-4903-9585-54A32B107B08}" type="presParOf" srcId="{DA70C766-CFD9-4D07-935D-81FDF8907E48}" destId="{4EC9151F-9B29-455F-B513-434CADF4108C}" srcOrd="2" destOrd="0" presId="urn:microsoft.com/office/officeart/2005/8/layout/vList5"/>
    <dgm:cxn modelId="{9A9B5597-634A-45A0-BF07-B7577EE698C2}" type="presParOf" srcId="{4EC9151F-9B29-455F-B513-434CADF4108C}" destId="{A963C7F9-D215-42E1-A8F6-60B3A4D06E7C}" srcOrd="0" destOrd="0" presId="urn:microsoft.com/office/officeart/2005/8/layout/vList5"/>
    <dgm:cxn modelId="{2B8476AF-92CE-4DD6-8B81-42473423D52B}" type="presParOf" srcId="{4EC9151F-9B29-455F-B513-434CADF4108C}" destId="{D886DA26-9919-4D2F-9959-C43D5886E80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018455A-9666-42FC-8DE5-6232E358E98C}">
      <dsp:nvSpPr>
        <dsp:cNvPr id="0" name=""/>
        <dsp:cNvSpPr/>
      </dsp:nvSpPr>
      <dsp:spPr>
        <a:xfrm rot="5400000">
          <a:off x="3930066" y="-1526679"/>
          <a:ext cx="828156" cy="4088606"/>
        </a:xfrm>
        <a:prstGeom prst="round2SameRect">
          <a:avLst/>
        </a:prstGeom>
        <a:solidFill>
          <a:schemeClr val="dk1"/>
        </a:solidFill>
        <a:ln w="38100" cap="flat" cmpd="sng" algn="ctr">
          <a:solidFill>
            <a:schemeClr val="lt1"/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3">
          <a:schemeClr val="lt1"/>
        </a:lnRef>
        <a:fillRef idx="1">
          <a:schemeClr val="dk1"/>
        </a:fillRef>
        <a:effectRef idx="1">
          <a:schemeClr val="dk1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000" b="1" kern="1200" dirty="0" smtClean="0">
              <a:solidFill>
                <a:schemeClr val="accent5">
                  <a:lumMod val="50000"/>
                </a:schemeClr>
              </a:solidFill>
            </a:rPr>
            <a:t>601 100 300 </a:t>
          </a:r>
          <a:endParaRPr lang="pl-PL" sz="2000" b="1" kern="1200" dirty="0">
            <a:solidFill>
              <a:schemeClr val="accent5">
                <a:lumMod val="50000"/>
              </a:schemeClr>
            </a:solidFill>
          </a:endParaRPr>
        </a:p>
      </dsp:txBody>
      <dsp:txXfrm rot="5400000">
        <a:off x="3930066" y="-1526679"/>
        <a:ext cx="828156" cy="4088606"/>
      </dsp:txXfrm>
    </dsp:sp>
    <dsp:sp modelId="{F33023DA-4886-4911-86C4-657C3E2C3C64}">
      <dsp:nvSpPr>
        <dsp:cNvPr id="0" name=""/>
        <dsp:cNvSpPr/>
      </dsp:nvSpPr>
      <dsp:spPr>
        <a:xfrm>
          <a:off x="0" y="25"/>
          <a:ext cx="2299841" cy="1035195"/>
        </a:xfrm>
        <a:prstGeom prst="roundRect">
          <a:avLst/>
        </a:prstGeom>
        <a:solidFill>
          <a:schemeClr val="accent4"/>
        </a:solidFill>
        <a:ln w="38100" cap="flat" cmpd="sng" algn="ctr">
          <a:solidFill>
            <a:schemeClr val="lt1"/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kern="1200" dirty="0" smtClean="0"/>
            <a:t>TOPR/GOPR</a:t>
          </a:r>
          <a:endParaRPr lang="pl-PL" sz="2400" kern="1200" dirty="0"/>
        </a:p>
      </dsp:txBody>
      <dsp:txXfrm>
        <a:off x="0" y="25"/>
        <a:ext cx="2299841" cy="1035195"/>
      </dsp:txXfrm>
    </dsp:sp>
    <dsp:sp modelId="{D886DA26-9919-4D2F-9959-C43D5886E80A}">
      <dsp:nvSpPr>
        <dsp:cNvPr id="0" name=""/>
        <dsp:cNvSpPr/>
      </dsp:nvSpPr>
      <dsp:spPr>
        <a:xfrm rot="5400000">
          <a:off x="3930066" y="-439724"/>
          <a:ext cx="828156" cy="4088606"/>
        </a:xfrm>
        <a:prstGeom prst="round2SameRect">
          <a:avLst/>
        </a:prstGeom>
        <a:solidFill>
          <a:schemeClr val="dk1"/>
        </a:solidFill>
        <a:ln w="38100" cap="flat" cmpd="sng" algn="ctr">
          <a:solidFill>
            <a:schemeClr val="lt1"/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3">
          <a:schemeClr val="lt1"/>
        </a:lnRef>
        <a:fillRef idx="1">
          <a:schemeClr val="dk1"/>
        </a:fillRef>
        <a:effectRef idx="1">
          <a:schemeClr val="dk1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000" b="1" kern="1200" dirty="0" smtClean="0">
              <a:solidFill>
                <a:schemeClr val="accent5">
                  <a:lumMod val="50000"/>
                </a:schemeClr>
              </a:solidFill>
            </a:rPr>
            <a:t>985</a:t>
          </a:r>
          <a:endParaRPr lang="pl-PL" sz="2000" b="1" kern="1200" dirty="0">
            <a:solidFill>
              <a:schemeClr val="accent5">
                <a:lumMod val="50000"/>
              </a:schemeClr>
            </a:solidFill>
          </a:endParaRPr>
        </a:p>
      </dsp:txBody>
      <dsp:txXfrm rot="5400000">
        <a:off x="3930066" y="-439724"/>
        <a:ext cx="828156" cy="4088606"/>
      </dsp:txXfrm>
    </dsp:sp>
    <dsp:sp modelId="{A963C7F9-D215-42E1-A8F6-60B3A4D06E7C}">
      <dsp:nvSpPr>
        <dsp:cNvPr id="0" name=""/>
        <dsp:cNvSpPr/>
      </dsp:nvSpPr>
      <dsp:spPr>
        <a:xfrm>
          <a:off x="0" y="1086980"/>
          <a:ext cx="2299841" cy="1035195"/>
        </a:xfrm>
        <a:prstGeom prst="roundRect">
          <a:avLst/>
        </a:prstGeom>
        <a:solidFill>
          <a:schemeClr val="accent4"/>
        </a:solidFill>
        <a:ln w="38100" cap="flat" cmpd="sng" algn="ctr">
          <a:solidFill>
            <a:schemeClr val="lt1"/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kern="1200" dirty="0" smtClean="0"/>
            <a:t>Rat. Górskie</a:t>
          </a:r>
          <a:endParaRPr lang="pl-PL" sz="2400" kern="1200" dirty="0"/>
        </a:p>
      </dsp:txBody>
      <dsp:txXfrm>
        <a:off x="0" y="1086980"/>
        <a:ext cx="2299841" cy="10351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19B5D8-7290-4CE5-B492-9DB4FAA7E843}" type="datetimeFigureOut">
              <a:rPr lang="pl-PL" smtClean="0"/>
              <a:pPr/>
              <a:t>2020-05-30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125265-27FE-4529-AE00-3AA098ADDF00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377700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25265-27FE-4529-AE00-3AA098ADDF00}" type="slidenum">
              <a:rPr lang="pl-PL" smtClean="0"/>
              <a:pPr/>
              <a:t>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1573165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25265-27FE-4529-AE00-3AA098ADDF00}" type="slidenum">
              <a:rPr lang="pl-PL" smtClean="0"/>
              <a:pPr/>
              <a:t>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3797902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 zaokrąglony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Prostokąt zaokrąglony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Tytuł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0" name="Podtytuł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19" name="Symbol zastępczy daty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EBE6C7-8CF1-4C4C-8A60-8153E559659E}" type="datetimeFigureOut">
              <a:rPr lang="pl-PL" smtClean="0"/>
              <a:pPr/>
              <a:t>2020-05-30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 dirty="0"/>
          </a:p>
        </p:txBody>
      </p:sp>
      <p:sp>
        <p:nvSpPr>
          <p:cNvPr id="11" name="Symbol zastępczy numeru slajdu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25755C-F43E-4881-B18F-AD132C1AF97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EBE6C7-8CF1-4C4C-8A60-8153E559659E}" type="datetimeFigureOut">
              <a:rPr lang="pl-PL" smtClean="0"/>
              <a:pPr/>
              <a:t>2020-05-30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25755C-F43E-4881-B18F-AD132C1AF97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ostokąt zaokrąglony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Prostokąt zaokrąglony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EBE6C7-8CF1-4C4C-8A60-8153E559659E}" type="datetimeFigureOut">
              <a:rPr lang="pl-PL" smtClean="0"/>
              <a:pPr/>
              <a:t>2020-05-30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25755C-F43E-4881-B18F-AD132C1AF97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EBE6C7-8CF1-4C4C-8A60-8153E559659E}" type="datetimeFigureOut">
              <a:rPr lang="pl-PL" smtClean="0"/>
              <a:pPr/>
              <a:t>2020-05-30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25755C-F43E-4881-B18F-AD132C1AF97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EBE6C7-8CF1-4C4C-8A60-8153E559659E}" type="datetimeFigureOut">
              <a:rPr lang="pl-PL" smtClean="0"/>
              <a:pPr/>
              <a:t>2020-05-30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25755C-F43E-4881-B18F-AD132C1AF97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EBE6C7-8CF1-4C4C-8A60-8153E559659E}" type="datetimeFigureOut">
              <a:rPr lang="pl-PL" smtClean="0"/>
              <a:pPr/>
              <a:t>2020-05-30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25755C-F43E-4881-B18F-AD132C1AF97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zaokrąglony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EBE6C7-8CF1-4C4C-8A60-8153E559659E}" type="datetimeFigureOut">
              <a:rPr lang="pl-PL" smtClean="0"/>
              <a:pPr/>
              <a:t>2020-05-30</a:t>
            </a:fld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25755C-F43E-4881-B18F-AD132C1AF97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EBE6C7-8CF1-4C4C-8A60-8153E559659E}" type="datetimeFigureOut">
              <a:rPr lang="pl-PL" smtClean="0"/>
              <a:pPr/>
              <a:t>2020-05-30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25755C-F43E-4881-B18F-AD132C1AF97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 zaokrąglony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Prostokąt z zaokrąglonym rogiem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EBE6C7-8CF1-4C4C-8A60-8153E559659E}" type="datetimeFigureOut">
              <a:rPr lang="pl-PL" smtClean="0"/>
              <a:pPr/>
              <a:t>2020-05-30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25755C-F43E-4881-B18F-AD132C1AF97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dirty="0" smtClean="0"/>
              <a:t>Kliknij ikonę, aby dodać obraz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EBE6C7-8CF1-4C4C-8A60-8153E559659E}" type="datetimeFigureOut">
              <a:rPr lang="pl-PL" smtClean="0"/>
              <a:pPr/>
              <a:t>2020-05-30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25755C-F43E-4881-B18F-AD132C1AF97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EBE6C7-8CF1-4C4C-8A60-8153E559659E}" type="datetimeFigureOut">
              <a:rPr lang="pl-PL" smtClean="0"/>
              <a:pPr/>
              <a:t>2020-05-30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25755C-F43E-4881-B18F-AD132C1AF97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zaokrąglony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Prostokąt zaokrąglony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3" name="Symbol zastępczy tytułu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25" name="Symbol zastępczy daty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4EBE6C7-8CF1-4C4C-8A60-8153E559659E}" type="datetimeFigureOut">
              <a:rPr lang="pl-PL" smtClean="0"/>
              <a:pPr/>
              <a:t>2020-05-30</a:t>
            </a:fld>
            <a:endParaRPr lang="pl-PL" dirty="0"/>
          </a:p>
        </p:txBody>
      </p:sp>
      <p:sp>
        <p:nvSpPr>
          <p:cNvPr id="18" name="Symbol zastępczy stopki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25755C-F43E-4881-B18F-AD132C1AF97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8.wdp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adbaj o swoje bezpieczeństwo w górach - Mapowicze - Blog podróżnicz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2775" y="465138"/>
            <a:ext cx="7900952" cy="44442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Wiadomości SKT - nr 2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dirty="0"/>
          </a:p>
        </p:txBody>
      </p:sp>
      <p:sp>
        <p:nvSpPr>
          <p:cNvPr id="3" name="AutoShape 6" descr="Wiadomości SKT - nr 22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dirty="0"/>
          </a:p>
        </p:txBody>
      </p:sp>
      <p:sp>
        <p:nvSpPr>
          <p:cNvPr id="4" name="AutoShape 8" descr="Wiadomości SKT - nr 22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dirty="0"/>
          </a:p>
        </p:txBody>
      </p:sp>
      <p:sp>
        <p:nvSpPr>
          <p:cNvPr id="5" name="AutoShape 10" descr="Wiadomości SKT - nr 22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dirty="0"/>
          </a:p>
        </p:txBody>
      </p:sp>
      <p:sp>
        <p:nvSpPr>
          <p:cNvPr id="6" name="AutoShape 12" descr="Wiadomości SKT - nr 22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612775" y="5121850"/>
            <a:ext cx="5111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Czyli o czym pamiętać, </a:t>
            </a:r>
          </a:p>
          <a:p>
            <a:r>
              <a:rPr lang="pl-PL" sz="2400" b="1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aby nasz wypoczynek był bezpieczny.</a:t>
            </a:r>
            <a:endParaRPr lang="pl-PL" sz="2400" b="1" dirty="0">
              <a:solidFill>
                <a:schemeClr val="accent5">
                  <a:lumMod val="50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7932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554631" y="782433"/>
            <a:ext cx="741682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100" dirty="0" smtClean="0">
                <a:solidFill>
                  <a:schemeClr val="accent4">
                    <a:lumMod val="50000"/>
                  </a:schemeClr>
                </a:solidFill>
              </a:rPr>
              <a:t>O nasze </a:t>
            </a:r>
            <a:r>
              <a:rPr lang="pl-PL" sz="2100" dirty="0" smtClean="0">
                <a:solidFill>
                  <a:schemeClr val="bg2">
                    <a:lumMod val="75000"/>
                  </a:schemeClr>
                </a:solidFill>
              </a:rPr>
              <a:t>bezpieczeństwo</a:t>
            </a:r>
            <a:r>
              <a:rPr lang="pl-PL" sz="2100" dirty="0" smtClean="0">
                <a:solidFill>
                  <a:schemeClr val="accent4">
                    <a:lumMod val="50000"/>
                  </a:schemeClr>
                </a:solidFill>
              </a:rPr>
              <a:t> powinniśmy dbać w każdym miejscu, w którym się znajdujemy. W górach, </a:t>
            </a:r>
          </a:p>
          <a:p>
            <a:r>
              <a:rPr lang="pl-PL" sz="2100" dirty="0" smtClean="0">
                <a:solidFill>
                  <a:schemeClr val="accent4">
                    <a:lumMod val="50000"/>
                  </a:schemeClr>
                </a:solidFill>
              </a:rPr>
              <a:t>mimo pięknych widoków, natury i spokoju w około,</a:t>
            </a:r>
          </a:p>
          <a:p>
            <a:r>
              <a:rPr lang="pl-PL" sz="2100" dirty="0" smtClean="0">
                <a:solidFill>
                  <a:schemeClr val="accent4">
                    <a:lumMod val="50000"/>
                  </a:schemeClr>
                </a:solidFill>
              </a:rPr>
              <a:t>czyha na nas wiele niebezpieczeństw,</a:t>
            </a:r>
          </a:p>
          <a:p>
            <a:r>
              <a:rPr lang="pl-PL" sz="2100" dirty="0" smtClean="0">
                <a:solidFill>
                  <a:schemeClr val="accent4">
                    <a:lumMod val="50000"/>
                  </a:schemeClr>
                </a:solidFill>
              </a:rPr>
              <a:t>na które powinniśmy być przygotowani.</a:t>
            </a:r>
            <a:endParaRPr lang="pl-PL" sz="21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7" name="Picture 2" descr="Mountain drawing png, Picture #775331 mountain drawing 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636912"/>
            <a:ext cx="7681903" cy="3018988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9936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Wykrzyknik mężczyzna stickman 3d renderowania ikonę samodzielnie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5" y="3742572"/>
            <a:ext cx="2286653" cy="259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559816" y="620688"/>
            <a:ext cx="79726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solidFill>
                  <a:schemeClr val="accent5">
                    <a:lumMod val="50000"/>
                  </a:schemeClr>
                </a:solidFill>
              </a:rPr>
              <a:t>Nie ważne czy mamy zamiar wspinać się po stromych górach czy idziemy na spacer po czerwonym szlaku powinniśmy pamiętać o tych numerach alarmowych:</a:t>
            </a:r>
          </a:p>
          <a:p>
            <a:endParaRPr lang="pl-PL" sz="2400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1835696" y="3717032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782923213"/>
              </p:ext>
            </p:extLst>
          </p:nvPr>
        </p:nvGraphicFramePr>
        <p:xfrm>
          <a:off x="559816" y="2559680"/>
          <a:ext cx="6388448" cy="21222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214987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68148" y="620688"/>
            <a:ext cx="77048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solidFill>
                  <a:schemeClr val="accent5">
                    <a:lumMod val="50000"/>
                  </a:schemeClr>
                </a:solidFill>
              </a:rPr>
              <a:t>Ważnym elementem górskich wycieczek</a:t>
            </a:r>
          </a:p>
          <a:p>
            <a:r>
              <a:rPr lang="pl-PL" sz="2400" b="1" dirty="0" smtClean="0">
                <a:solidFill>
                  <a:schemeClr val="accent5">
                    <a:lumMod val="50000"/>
                  </a:schemeClr>
                </a:solidFill>
              </a:rPr>
              <a:t> jest </a:t>
            </a:r>
            <a:r>
              <a:rPr lang="pl-PL" sz="2400" b="1" dirty="0" smtClean="0">
                <a:solidFill>
                  <a:schemeClr val="bg2">
                    <a:lumMod val="75000"/>
                  </a:schemeClr>
                </a:solidFill>
              </a:rPr>
              <a:t>apteczka.</a:t>
            </a:r>
            <a:endParaRPr lang="pl-PL" sz="2400" b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5122" name="Picture 2" descr="Apteczka Turystyczna / Osobista w Góry z Wyposażeniem Medaid 230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60408" y="4312642"/>
            <a:ext cx="2261399" cy="2140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539552" y="1556792"/>
            <a:ext cx="813690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W górach bardziej niż w mieście narażeni jesteśmy na urazy mechaniczne. Może dopaść nas też gwałtowne załamanie pogody. Wtedy realne staje się porażenie piorunem. </a:t>
            </a:r>
            <a:r>
              <a:rPr lang="pl-PL" sz="2000" dirty="0">
                <a:solidFill>
                  <a:schemeClr val="accent4">
                    <a:lumMod val="50000"/>
                  </a:schemeClr>
                </a:solidFill>
              </a:rPr>
              <a:t>N</a:t>
            </a:r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ie każdy deszcz grozi aż takimi konsekwencjami, ale zwykłe przemoczenie na szlaku też może być groźne dla zdrowia. Bardzo niebezpieczny może być też kontakt z przedstawicielami fauny: żmiją, uzbrojonym w żądło owadem lub czyhającymi na naszą krew – kleszczami.</a:t>
            </a:r>
          </a:p>
          <a:p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Wymienione zagrożenia są charakterystyczne dla gór</a:t>
            </a:r>
          </a:p>
          <a:p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niskich i średnich, a pamiętać należy, </a:t>
            </a:r>
          </a:p>
          <a:p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że zwykle ryzyko rośnie wraz ze wzrostem</a:t>
            </a:r>
          </a:p>
          <a:p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wysokości. Apteczka turystyczna </a:t>
            </a:r>
          </a:p>
          <a:p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na wyprawę w góry musi, więc być </a:t>
            </a:r>
          </a:p>
          <a:p>
            <a:r>
              <a:rPr lang="pl-PL" sz="2000" dirty="0">
                <a:solidFill>
                  <a:schemeClr val="accent4">
                    <a:lumMod val="50000"/>
                  </a:schemeClr>
                </a:solidFill>
              </a:rPr>
              <a:t>p</a:t>
            </a:r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rzygotowana na wiele zagrożeń.</a:t>
            </a:r>
            <a:endParaRPr lang="pl-PL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6823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467544" y="1998441"/>
            <a:ext cx="770485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pl-PL" sz="2000" b="1" dirty="0" smtClean="0">
                <a:solidFill>
                  <a:schemeClr val="accent4">
                    <a:lumMod val="75000"/>
                  </a:schemeClr>
                </a:solidFill>
              </a:rPr>
              <a:t>Środki opatrunkowe</a:t>
            </a:r>
            <a:endParaRPr lang="pl-PL" sz="20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pl-PL" sz="2000" b="1" dirty="0" smtClean="0">
                <a:solidFill>
                  <a:schemeClr val="accent4">
                    <a:lumMod val="75000"/>
                  </a:schemeClr>
                </a:solidFill>
              </a:rPr>
              <a:t>Środki do dezynfekcji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l-PL" sz="2000" b="1" dirty="0" smtClean="0">
                <a:solidFill>
                  <a:schemeClr val="accent4">
                    <a:lumMod val="75000"/>
                  </a:schemeClr>
                </a:solidFill>
              </a:rPr>
              <a:t>Różnego rodzaju plastry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l-PL" sz="2000" b="1" dirty="0" smtClean="0">
                <a:solidFill>
                  <a:schemeClr val="accent4">
                    <a:lumMod val="75000"/>
                  </a:schemeClr>
                </a:solidFill>
              </a:rPr>
              <a:t>Kompresy gazowe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l-PL" sz="2000" b="1" dirty="0" smtClean="0">
                <a:solidFill>
                  <a:schemeClr val="accent4">
                    <a:lumMod val="75000"/>
                  </a:schemeClr>
                </a:solidFill>
              </a:rPr>
              <a:t>Bandaże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l-PL" sz="2000" b="1" dirty="0" smtClean="0">
                <a:solidFill>
                  <a:schemeClr val="accent4">
                    <a:lumMod val="75000"/>
                  </a:schemeClr>
                </a:solidFill>
              </a:rPr>
              <a:t>Jednorazowe rękawiczki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l-PL" sz="2000" b="1" dirty="0" smtClean="0">
                <a:solidFill>
                  <a:schemeClr val="accent4">
                    <a:lumMod val="75000"/>
                  </a:schemeClr>
                </a:solidFill>
              </a:rPr>
              <a:t>Nożyczki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l-PL" sz="2000" b="1" dirty="0" smtClean="0">
                <a:solidFill>
                  <a:schemeClr val="accent4">
                    <a:lumMod val="75000"/>
                  </a:schemeClr>
                </a:solidFill>
              </a:rPr>
              <a:t>Agrafki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l-PL" sz="2000" b="1" dirty="0" smtClean="0">
                <a:solidFill>
                  <a:schemeClr val="accent4">
                    <a:lumMod val="75000"/>
                  </a:schemeClr>
                </a:solidFill>
              </a:rPr>
              <a:t>Lekarstwa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l-PL" sz="2000" b="1" dirty="0" smtClean="0">
                <a:solidFill>
                  <a:schemeClr val="accent4">
                    <a:lumMod val="75000"/>
                  </a:schemeClr>
                </a:solidFill>
              </a:rPr>
              <a:t>Maseczka do sztucznego oddychania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l-PL" sz="2000" b="1" dirty="0" smtClean="0">
                <a:solidFill>
                  <a:schemeClr val="accent4">
                    <a:lumMod val="75000"/>
                  </a:schemeClr>
                </a:solidFill>
              </a:rPr>
              <a:t>Pęseta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l-PL" sz="2000" b="1" dirty="0" smtClean="0">
                <a:solidFill>
                  <a:schemeClr val="accent4">
                    <a:lumMod val="75000"/>
                  </a:schemeClr>
                </a:solidFill>
              </a:rPr>
              <a:t>Folia NRC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l-PL" sz="2000" b="1" dirty="0" smtClean="0">
                <a:solidFill>
                  <a:schemeClr val="accent4">
                    <a:lumMod val="75000"/>
                  </a:schemeClr>
                </a:solidFill>
              </a:rPr>
              <a:t>Chusta trójkątna</a:t>
            </a:r>
          </a:p>
        </p:txBody>
      </p:sp>
      <p:sp>
        <p:nvSpPr>
          <p:cNvPr id="3" name="pole tekstowe 2"/>
          <p:cNvSpPr txBox="1"/>
          <p:nvPr/>
        </p:nvSpPr>
        <p:spPr>
          <a:xfrm rot="10800000" flipV="1">
            <a:off x="323528" y="404664"/>
            <a:ext cx="84604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solidFill>
                  <a:schemeClr val="bg2">
                    <a:lumMod val="50000"/>
                  </a:schemeClr>
                </a:solidFill>
              </a:rPr>
              <a:t>Apteczki 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</a:rPr>
              <a:t>są rożne, a ich wyposażenie zależy w dużej mierze od tego, gdzie i po co chcemy się wybrać. Środki, które w nich zastaniemy, przypisać możemy do kilku grup:</a:t>
            </a:r>
            <a:endParaRPr lang="pl-PL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2544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Żywność liofilizowana MOUNTAIN HOUSE SPAGHETTI BOLOGNAISE - Puszka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16636" y="4509120"/>
            <a:ext cx="1884588" cy="18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476903" y="548680"/>
            <a:ext cx="8024321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300" b="1" dirty="0" smtClean="0">
                <a:solidFill>
                  <a:schemeClr val="accent3">
                    <a:lumMod val="50000"/>
                  </a:schemeClr>
                </a:solidFill>
              </a:rPr>
              <a:t>Żadna wycieczka nie obejdzie się bez </a:t>
            </a:r>
            <a:r>
              <a:rPr lang="pl-PL" sz="2300" b="1" dirty="0" smtClean="0">
                <a:solidFill>
                  <a:schemeClr val="accent1">
                    <a:lumMod val="75000"/>
                  </a:schemeClr>
                </a:solidFill>
              </a:rPr>
              <a:t>prowiantu</a:t>
            </a:r>
            <a:r>
              <a:rPr lang="pl-PL" sz="2300" b="1" dirty="0" smtClean="0">
                <a:solidFill>
                  <a:schemeClr val="accent4">
                    <a:lumMod val="50000"/>
                  </a:schemeClr>
                </a:solidFill>
              </a:rPr>
              <a:t>. </a:t>
            </a:r>
            <a:r>
              <a:rPr lang="pl-PL" sz="2300" b="1" dirty="0" smtClean="0">
                <a:solidFill>
                  <a:schemeClr val="accent3">
                    <a:lumMod val="50000"/>
                  </a:schemeClr>
                </a:solidFill>
              </a:rPr>
              <a:t>W końcu bez pożywienia daleko byśmy nie zaszli</a:t>
            </a:r>
            <a:r>
              <a:rPr lang="pl-PL" sz="22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pl-PL" sz="2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361882" y="1817529"/>
            <a:ext cx="86291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pl-PL" sz="2000" dirty="0" smtClean="0">
                <a:solidFill>
                  <a:schemeClr val="accent2">
                    <a:lumMod val="75000"/>
                  </a:schemeClr>
                </a:solidFill>
              </a:rPr>
              <a:t>Na krótkie, jednodniowe wycieczki </a:t>
            </a:r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idealne będą: kanapki, kabanosy, batony, gorące kubki, </a:t>
            </a:r>
            <a:r>
              <a:rPr lang="pl-PL" sz="2000" dirty="0">
                <a:solidFill>
                  <a:schemeClr val="accent4">
                    <a:lumMod val="50000"/>
                  </a:schemeClr>
                </a:solidFill>
              </a:rPr>
              <a:t>d</a:t>
            </a:r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  <a:effectLst/>
              </a:rPr>
              <a:t>ania liofilizowane,</a:t>
            </a:r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 zupki chińskie, owoce, orzechy,</a:t>
            </a:r>
          </a:p>
          <a:p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    napoje (najlepiej woda).</a:t>
            </a:r>
            <a:endParaRPr lang="pl-PL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373189" y="3140968"/>
            <a:ext cx="761169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W przypadku </a:t>
            </a:r>
            <a:r>
              <a:rPr lang="pl-PL" sz="2000" dirty="0" smtClean="0">
                <a:solidFill>
                  <a:schemeClr val="accent2">
                    <a:lumMod val="75000"/>
                  </a:schemeClr>
                </a:solidFill>
              </a:rPr>
              <a:t>kilkudniowych wycieczek </a:t>
            </a:r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najlepszym </a:t>
            </a:r>
          </a:p>
          <a:p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   rozwiązaniem będzie żywność liofilizowana. </a:t>
            </a:r>
          </a:p>
          <a:p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   Jako przekąski nadadzą się batony, czy suszone owoce,</a:t>
            </a:r>
          </a:p>
          <a:p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   a oprócz wody, powinniśmy pamiętać o herbacie.</a:t>
            </a:r>
          </a:p>
          <a:p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   Dobrze, jeśli zabierzemy ze sobą suplementy diety.</a:t>
            </a:r>
            <a:endParaRPr lang="pl-PL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6148" name="Picture 4" descr="Danie VEGETABLE JAMBALAYA 670g | podróże i trekking \ kuchnia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705056"/>
            <a:ext cx="1688652" cy="1688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25050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11560" y="465138"/>
            <a:ext cx="65527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solidFill>
                  <a:schemeClr val="accent4">
                    <a:lumMod val="75000"/>
                  </a:schemeClr>
                </a:solidFill>
              </a:rPr>
              <a:t>Ważne, żeby znać </a:t>
            </a:r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oznaczenia szlaków górskich</a:t>
            </a:r>
            <a:r>
              <a:rPr lang="pl-PL" sz="2400" b="1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endParaRPr lang="pl-PL" sz="24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endParaRPr lang="pl-PL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8200" name="Picture 8" descr="Ścieżka nad Reglami (Karkonosze) – Wikipedia, wolna encykloped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5683" y="3501008"/>
            <a:ext cx="1304686" cy="77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2" descr="Szlak Nadmorski – Wikipedia, wolna encyklo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dirty="0"/>
          </a:p>
        </p:txBody>
      </p:sp>
      <p:sp>
        <p:nvSpPr>
          <p:cNvPr id="4" name="AutoShape 14" descr="Szlak Nadmorski – Wikipedia, wolna encyklopedi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dirty="0"/>
          </a:p>
        </p:txBody>
      </p:sp>
      <p:sp>
        <p:nvSpPr>
          <p:cNvPr id="5" name="AutoShape 16" descr="Szlak Nadmorski – Wikipedia, wolna encyklopedi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5683" y="1653942"/>
            <a:ext cx="1304686" cy="792088"/>
          </a:xfrm>
          <a:prstGeom prst="rect">
            <a:avLst/>
          </a:prstGeom>
        </p:spPr>
      </p:pic>
      <p:sp>
        <p:nvSpPr>
          <p:cNvPr id="8" name="AutoShape 18" descr="Szlak dookoła Wrocławia im. doktora Bronisława Turonia – Wikipedia ...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dirty="0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0963" y="4472295"/>
            <a:ext cx="1304686" cy="776804"/>
          </a:xfrm>
          <a:prstGeom prst="rect">
            <a:avLst/>
          </a:prstGeom>
        </p:spPr>
      </p:pic>
      <p:pic>
        <p:nvPicPr>
          <p:cNvPr id="8212" name="Picture 20" descr="Szlak Sośnicowicki – Wikipedia, wolna encyklopedi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1270" y="5441319"/>
            <a:ext cx="1304685" cy="811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Szlak pieszy nr 3583 – Wikipedia, wolna encyklopedi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9333" y="2564904"/>
            <a:ext cx="1304686" cy="780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ole tekstowe 10"/>
          <p:cNvSpPr txBox="1"/>
          <p:nvPr/>
        </p:nvSpPr>
        <p:spPr>
          <a:xfrm>
            <a:off x="2247287" y="1711632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chemeClr val="accent4">
                    <a:lumMod val="50000"/>
                  </a:schemeClr>
                </a:solidFill>
              </a:rPr>
              <a:t>- </a:t>
            </a:r>
            <a:r>
              <a:rPr lang="pl-PL" dirty="0" smtClean="0">
                <a:solidFill>
                  <a:schemeClr val="accent4">
                    <a:lumMod val="50000"/>
                  </a:schemeClr>
                </a:solidFill>
              </a:rPr>
              <a:t>szlak główny, najciekawszy pod kątem krajobrazów i przyrody</a:t>
            </a:r>
            <a:endParaRPr lang="pl-PL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2281179" y="2770171"/>
            <a:ext cx="2542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>
                <a:solidFill>
                  <a:schemeClr val="accent4">
                    <a:lumMod val="50000"/>
                  </a:schemeClr>
                </a:solidFill>
              </a:rPr>
              <a:t>- </a:t>
            </a:r>
            <a:r>
              <a:rPr lang="pl-PL" dirty="0" smtClean="0">
                <a:solidFill>
                  <a:schemeClr val="accent4">
                    <a:lumMod val="50000"/>
                  </a:schemeClr>
                </a:solidFill>
              </a:rPr>
              <a:t>trasa dalekobieżna</a:t>
            </a:r>
            <a:endParaRPr lang="pl-PL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2295746" y="3501006"/>
            <a:ext cx="44178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>
                <a:solidFill>
                  <a:schemeClr val="accent4">
                    <a:lumMod val="50000"/>
                  </a:schemeClr>
                </a:solidFill>
              </a:rPr>
              <a:t>-</a:t>
            </a:r>
            <a:r>
              <a:rPr lang="pl-PL" dirty="0" smtClean="0">
                <a:solidFill>
                  <a:schemeClr val="accent4">
                    <a:lumMod val="50000"/>
                  </a:schemeClr>
                </a:solidFill>
              </a:rPr>
              <a:t> szlak krótki, najkrótsza droga do</a:t>
            </a:r>
          </a:p>
          <a:p>
            <a:r>
              <a:rPr lang="pl-PL" dirty="0" smtClean="0">
                <a:solidFill>
                  <a:schemeClr val="accent4">
                    <a:lumMod val="50000"/>
                  </a:schemeClr>
                </a:solidFill>
              </a:rPr>
              <a:t> charakterystycznych miejsc regionu</a:t>
            </a:r>
            <a:endParaRPr lang="pl-PL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2296637" y="4676031"/>
            <a:ext cx="3037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>
                <a:solidFill>
                  <a:schemeClr val="accent4">
                    <a:lumMod val="50000"/>
                  </a:schemeClr>
                </a:solidFill>
              </a:rPr>
              <a:t>- </a:t>
            </a:r>
            <a:r>
              <a:rPr lang="pl-PL" dirty="0" smtClean="0">
                <a:solidFill>
                  <a:schemeClr val="accent4">
                    <a:lumMod val="50000"/>
                  </a:schemeClr>
                </a:solidFill>
              </a:rPr>
              <a:t>krótki szlak łącznikowy</a:t>
            </a:r>
            <a:endParaRPr lang="pl-PL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2296637" y="5662526"/>
            <a:ext cx="31559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schemeClr val="accent4">
                    <a:lumMod val="50000"/>
                  </a:schemeClr>
                </a:solidFill>
              </a:rPr>
              <a:t>- </a:t>
            </a:r>
            <a:r>
              <a:rPr lang="pl-PL" dirty="0" smtClean="0">
                <a:solidFill>
                  <a:schemeClr val="accent4">
                    <a:lumMod val="50000"/>
                  </a:schemeClr>
                </a:solidFill>
              </a:rPr>
              <a:t>krótka droga dojściowa</a:t>
            </a:r>
            <a:endParaRPr lang="pl-PL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2808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Szlaki górskie w Polsce. TOP 9 najpiękniejszych szlaków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9068" y="908720"/>
            <a:ext cx="7429500" cy="4953001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2" name="pole tekstowe 1"/>
          <p:cNvSpPr txBox="1"/>
          <p:nvPr/>
        </p:nvSpPr>
        <p:spPr>
          <a:xfrm>
            <a:off x="849068" y="2846611"/>
            <a:ext cx="7429500" cy="10772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3200" b="1" dirty="0" smtClean="0">
                <a:solidFill>
                  <a:schemeClr val="accent2">
                    <a:lumMod val="75000"/>
                  </a:schemeClr>
                </a:solidFill>
              </a:rPr>
              <a:t>Najważniejsze zasady </a:t>
            </a:r>
          </a:p>
          <a:p>
            <a:pPr algn="ctr"/>
            <a:r>
              <a:rPr lang="pl-PL" sz="3200" b="1" dirty="0" smtClean="0">
                <a:solidFill>
                  <a:schemeClr val="accent2">
                    <a:lumMod val="75000"/>
                  </a:schemeClr>
                </a:solidFill>
              </a:rPr>
              <a:t>zachowania na szlaku</a:t>
            </a:r>
            <a:endParaRPr lang="pl-PL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8506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ZLAKI I ŚCIEŻKI TURYSTYCZNE | Urząd Miasta Żagań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7282" y="980728"/>
            <a:ext cx="7017353" cy="46805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2" name="pole tekstowe 1"/>
          <p:cNvSpPr txBox="1"/>
          <p:nvPr/>
        </p:nvSpPr>
        <p:spPr>
          <a:xfrm>
            <a:off x="977281" y="2865883"/>
            <a:ext cx="7017353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1. Poruszaj się tylko po wyznaczonych szlakach.</a:t>
            </a:r>
            <a:endParaRPr lang="pl-PL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5204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Planowanie wycieczk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80728"/>
            <a:ext cx="6984776" cy="484499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4" name="pole tekstowe 3"/>
          <p:cNvSpPr txBox="1"/>
          <p:nvPr/>
        </p:nvSpPr>
        <p:spPr>
          <a:xfrm>
            <a:off x="1011751" y="2803059"/>
            <a:ext cx="7016633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2.  Przygotuj wcześniej plan wycieczki,</a:t>
            </a:r>
          </a:p>
          <a:p>
            <a:pPr algn="ctr"/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pakuj plecak, sprawdź pogodę, </a:t>
            </a:r>
          </a:p>
          <a:p>
            <a:pPr algn="ctr"/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przygotuj plan awaryjny.</a:t>
            </a:r>
          </a:p>
        </p:txBody>
      </p:sp>
    </p:spTree>
    <p:extLst>
      <p:ext uri="{BB962C8B-B14F-4D97-AF65-F5344CB8AC3E}">
        <p14:creationId xmlns:p14="http://schemas.microsoft.com/office/powerpoint/2010/main" xmlns="" val="4028413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Ålesund – w kraju wikingów – Uzależniony od podróż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92696"/>
            <a:ext cx="6120680" cy="536144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3" name="pole tekstowe 2"/>
          <p:cNvSpPr txBox="1"/>
          <p:nvPr/>
        </p:nvSpPr>
        <p:spPr>
          <a:xfrm>
            <a:off x="1475656" y="2588589"/>
            <a:ext cx="6120680" cy="15696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ctr">
              <a:buAutoNum type="arabicPeriod" startAt="3"/>
            </a:pPr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 Pamiętaj o odpowiednim spakowaniu plecaka: apteczka, </a:t>
            </a:r>
          </a:p>
          <a:p>
            <a:pPr algn="ctr"/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    prowiant, odpowiednia odzież, latarka itd.</a:t>
            </a:r>
            <a:endParaRPr lang="pl-PL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9701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Mów do mnie miło. Na czym polega komunikacja miłości? – Zwierciadlo.p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2489" y="908720"/>
            <a:ext cx="7606878" cy="4856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2" name="pole tekstowe 1"/>
          <p:cNvSpPr txBox="1"/>
          <p:nvPr/>
        </p:nvSpPr>
        <p:spPr>
          <a:xfrm>
            <a:off x="732489" y="2749383"/>
            <a:ext cx="7606878" cy="15696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4. Wychodząc w góry pozostaw zaufanej osobie informacje o tym, </a:t>
            </a:r>
          </a:p>
          <a:p>
            <a:pPr algn="ctr"/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    gdzie się wybierasz. W razie wypadku łatwiej będzie Cię odnaleźć.</a:t>
            </a:r>
            <a:endParaRPr lang="pl-PL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3721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Nie przynoś choroby z lasu. Jak się chronić? - Profilaktyka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692696"/>
            <a:ext cx="7200800" cy="532394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2" name="pole tekstowe 1"/>
          <p:cNvSpPr txBox="1"/>
          <p:nvPr/>
        </p:nvSpPr>
        <p:spPr>
          <a:xfrm>
            <a:off x="932117" y="2941176"/>
            <a:ext cx="7240284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5. Utrzymuj jednakowe tempo z resztą</a:t>
            </a:r>
          </a:p>
          <a:p>
            <a:pPr algn="ctr"/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u</a:t>
            </a:r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czestników wycieczki.</a:t>
            </a:r>
            <a:endParaRPr lang="pl-PL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1441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iking photos, royalty-free images, graphics, vectors &amp; videos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978559"/>
            <a:ext cx="7344813" cy="489654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2" name="pole tekstowe 1"/>
          <p:cNvSpPr txBox="1"/>
          <p:nvPr/>
        </p:nvSpPr>
        <p:spPr>
          <a:xfrm>
            <a:off x="899592" y="3090138"/>
            <a:ext cx="7357955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6. Bądź ostrożny. Dbaj o bezpieczeństwo</a:t>
            </a:r>
          </a:p>
          <a:p>
            <a:pPr algn="ctr"/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woje i innych.</a:t>
            </a:r>
            <a:endParaRPr lang="pl-PL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9216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ig Wall Climbing | Outdoor Blog | Outdoor Blo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736" y="687548"/>
            <a:ext cx="4824536" cy="553158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2" name="pole tekstowe 1"/>
          <p:cNvSpPr txBox="1"/>
          <p:nvPr/>
        </p:nvSpPr>
        <p:spPr>
          <a:xfrm>
            <a:off x="2186105" y="3042886"/>
            <a:ext cx="4834167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7. Jeśli masz zamiar</a:t>
            </a:r>
          </a:p>
          <a:p>
            <a:pPr algn="ctr"/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 się wspinać, pamiętaj </a:t>
            </a:r>
          </a:p>
          <a:p>
            <a:pPr algn="ctr"/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o odpowiednim sprzęcie.</a:t>
            </a:r>
            <a:endParaRPr lang="pl-PL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6045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awadnianie organizmu na szlaku, czyli narzędzia do uzdatniania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1" y="1052736"/>
            <a:ext cx="7153275" cy="475297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2" name="pole tekstowe 1"/>
          <p:cNvSpPr txBox="1"/>
          <p:nvPr/>
        </p:nvSpPr>
        <p:spPr>
          <a:xfrm>
            <a:off x="899591" y="3068960"/>
            <a:ext cx="7153275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8. Nie wstydź się decyzji o powrocie </a:t>
            </a:r>
          </a:p>
          <a:p>
            <a:pPr algn="ctr"/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lub rezygnacji z obranego celu.</a:t>
            </a:r>
          </a:p>
          <a:p>
            <a:pPr algn="ctr"/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 Czasami to bezpieczniejsze wyjście.</a:t>
            </a:r>
            <a:endParaRPr lang="pl-PL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7630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zwajcaria z dziećmi latem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2609" y="908719"/>
            <a:ext cx="7464333" cy="495175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2" name="pole tekstowe 1"/>
          <p:cNvSpPr txBox="1"/>
          <p:nvPr/>
        </p:nvSpPr>
        <p:spPr>
          <a:xfrm>
            <a:off x="802609" y="3153762"/>
            <a:ext cx="7464333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9. Szanuj przyrodę. Nie niszcz jej, </a:t>
            </a:r>
          </a:p>
          <a:p>
            <a:pPr algn="ctr"/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nie śmieć.</a:t>
            </a:r>
            <a:endParaRPr lang="pl-PL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5196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wakacje 2019 dziwne wypadki w górach - nowiny24.pl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575" b="9014"/>
          <a:stretch/>
        </p:blipFill>
        <p:spPr bwMode="auto">
          <a:xfrm>
            <a:off x="678454" y="764703"/>
            <a:ext cx="7776864" cy="536738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2" name="pole tekstowe 1"/>
          <p:cNvSpPr txBox="1"/>
          <p:nvPr/>
        </p:nvSpPr>
        <p:spPr>
          <a:xfrm>
            <a:off x="678454" y="2517373"/>
            <a:ext cx="7776864" cy="186204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300" b="1" dirty="0">
                <a:solidFill>
                  <a:schemeClr val="accent2">
                    <a:lumMod val="75000"/>
                  </a:schemeClr>
                </a:solidFill>
              </a:rPr>
              <a:t>10. </a:t>
            </a:r>
            <a:r>
              <a:rPr lang="pl-PL" sz="2300" b="1" dirty="0" smtClean="0">
                <a:solidFill>
                  <a:schemeClr val="accent2">
                    <a:lumMod val="75000"/>
                  </a:schemeClr>
                </a:solidFill>
              </a:rPr>
              <a:t>W razie wypadku zachowaj spokój</a:t>
            </a:r>
            <a:r>
              <a:rPr lang="pl-PL" sz="2300" b="1" dirty="0">
                <a:solidFill>
                  <a:schemeClr val="accent2">
                    <a:lumMod val="75000"/>
                  </a:schemeClr>
                </a:solidFill>
              </a:rPr>
              <a:t>. Poszkodowanego </a:t>
            </a:r>
            <a:r>
              <a:rPr lang="pl-PL" sz="2300" b="1" dirty="0" smtClean="0">
                <a:solidFill>
                  <a:schemeClr val="accent2">
                    <a:lumMod val="75000"/>
                  </a:schemeClr>
                </a:solidFill>
              </a:rPr>
              <a:t>ułóż </a:t>
            </a:r>
            <a:r>
              <a:rPr lang="pl-PL" sz="2300" b="1" dirty="0">
                <a:solidFill>
                  <a:schemeClr val="accent2">
                    <a:lumMod val="75000"/>
                  </a:schemeClr>
                </a:solidFill>
              </a:rPr>
              <a:t>w bezpiecznej </a:t>
            </a:r>
            <a:r>
              <a:rPr lang="pl-PL" sz="2300" b="1" dirty="0" smtClean="0">
                <a:solidFill>
                  <a:schemeClr val="accent2">
                    <a:lumMod val="75000"/>
                  </a:schemeClr>
                </a:solidFill>
              </a:rPr>
              <a:t>pozycji. Wezwij </a:t>
            </a:r>
            <a:r>
              <a:rPr lang="pl-PL" sz="2300" b="1" dirty="0">
                <a:solidFill>
                  <a:schemeClr val="accent2">
                    <a:lumMod val="75000"/>
                  </a:schemeClr>
                </a:solidFill>
              </a:rPr>
              <a:t>GOPR. Jeśli trzeba będzie pójść po pomoc, </a:t>
            </a:r>
            <a:r>
              <a:rPr lang="pl-PL" sz="2300" b="1" dirty="0" smtClean="0">
                <a:solidFill>
                  <a:schemeClr val="accent2">
                    <a:lumMod val="75000"/>
                  </a:schemeClr>
                </a:solidFill>
              </a:rPr>
              <a:t>z </a:t>
            </a:r>
            <a:r>
              <a:rPr lang="pl-PL" sz="2300" b="1" dirty="0">
                <a:solidFill>
                  <a:schemeClr val="accent2">
                    <a:lumMod val="75000"/>
                  </a:schemeClr>
                </a:solidFill>
              </a:rPr>
              <a:t>poszkodowanym </a:t>
            </a:r>
            <a:endParaRPr lang="pl-PL" sz="23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pl-PL" sz="2300" b="1" dirty="0" smtClean="0">
                <a:solidFill>
                  <a:schemeClr val="accent2">
                    <a:lumMod val="75000"/>
                  </a:schemeClr>
                </a:solidFill>
              </a:rPr>
              <a:t>musi </a:t>
            </a:r>
            <a:r>
              <a:rPr lang="pl-PL" sz="2300" b="1" dirty="0">
                <a:solidFill>
                  <a:schemeClr val="accent2">
                    <a:lumMod val="75000"/>
                  </a:schemeClr>
                </a:solidFill>
              </a:rPr>
              <a:t>ktoś zostać.</a:t>
            </a:r>
          </a:p>
        </p:txBody>
      </p:sp>
    </p:spTree>
    <p:extLst>
      <p:ext uri="{BB962C8B-B14F-4D97-AF65-F5344CB8AC3E}">
        <p14:creationId xmlns:p14="http://schemas.microsoft.com/office/powerpoint/2010/main" xmlns="" val="2011097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Złamana noga w terenie - Pierwsza pomoc na szlaku. Część 2/3 - YouTub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005" y="1052736"/>
            <a:ext cx="7808866" cy="45365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2" name="Prostokąt 1"/>
          <p:cNvSpPr/>
          <p:nvPr/>
        </p:nvSpPr>
        <p:spPr>
          <a:xfrm>
            <a:off x="658004" y="2564904"/>
            <a:ext cx="7808865" cy="15696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11. Bądź pomocny i uczynny w stosunku do ludzi napotkanych  na szlaku. </a:t>
            </a:r>
          </a:p>
          <a:p>
            <a:pPr algn="ctr"/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Widzisz coś niepokojącego –zareaguj,</a:t>
            </a:r>
          </a:p>
          <a:p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      ktoś potrzebuje pomocy –zaoferuj ją.</a:t>
            </a:r>
          </a:p>
        </p:txBody>
      </p:sp>
    </p:spTree>
    <p:extLst>
      <p:ext uri="{BB962C8B-B14F-4D97-AF65-F5344CB8AC3E}">
        <p14:creationId xmlns:p14="http://schemas.microsoft.com/office/powerpoint/2010/main" xmlns="" val="2939551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847589" y="921438"/>
            <a:ext cx="7434270" cy="49568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2" name="pole tekstowe 1"/>
          <p:cNvSpPr txBox="1"/>
          <p:nvPr/>
        </p:nvSpPr>
        <p:spPr>
          <a:xfrm>
            <a:off x="847589" y="2809646"/>
            <a:ext cx="7437429" cy="15696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12</a:t>
            </a:r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. Dzikie zwierzęta </a:t>
            </a:r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napotkane </a:t>
            </a:r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na szlaku zostaw w spokoju</a:t>
            </a:r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Nie dokarmiaj ich, </a:t>
            </a:r>
            <a:endParaRPr lang="pl-PL" sz="24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nie </a:t>
            </a:r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rób im zdjęć</a:t>
            </a:r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Omiń je lub pozwól im się oddalić</a:t>
            </a:r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pl-PL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4060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Jagody Czerwone Owoce Leśne Dzikie - Darmowe zdjęcie na Pixab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980728"/>
            <a:ext cx="7452826" cy="496855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2" name="Prostokąt 1"/>
          <p:cNvSpPr/>
          <p:nvPr/>
        </p:nvSpPr>
        <p:spPr>
          <a:xfrm>
            <a:off x="827584" y="2623617"/>
            <a:ext cx="7452826" cy="193899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13. Zbierając leśne owoce</a:t>
            </a:r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, rób</a:t>
            </a:r>
          </a:p>
          <a:p>
            <a:pPr algn="ctr"/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to tak, by </a:t>
            </a:r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nie niszczyć</a:t>
            </a:r>
          </a:p>
          <a:p>
            <a:pPr algn="ctr"/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     przy tym roślin. Nie </a:t>
            </a:r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rób </a:t>
            </a:r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tego na terenie parków narodowych</a:t>
            </a:r>
          </a:p>
          <a:p>
            <a:pPr algn="ctr"/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     i rezerwatów przyrody.</a:t>
            </a:r>
          </a:p>
        </p:txBody>
      </p:sp>
    </p:spTree>
    <p:extLst>
      <p:ext uri="{BB962C8B-B14F-4D97-AF65-F5344CB8AC3E}">
        <p14:creationId xmlns:p14="http://schemas.microsoft.com/office/powerpoint/2010/main" xmlns="" val="2581089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Morskie Oko wśród najpiękniejszych jezior świata! - TATROMANIAK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7" y="1196752"/>
            <a:ext cx="7789443" cy="438150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2" name="Prostokąt 1"/>
          <p:cNvSpPr/>
          <p:nvPr/>
        </p:nvSpPr>
        <p:spPr>
          <a:xfrm>
            <a:off x="683566" y="2967335"/>
            <a:ext cx="7789444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14. Nie </a:t>
            </a:r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kąp </a:t>
            </a:r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się w rzekach, </a:t>
            </a:r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jeziorach</a:t>
            </a:r>
          </a:p>
          <a:p>
            <a:pPr algn="ctr"/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i stawach na </a:t>
            </a:r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terenie parków </a:t>
            </a:r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narodowych.</a:t>
            </a:r>
          </a:p>
        </p:txBody>
      </p:sp>
    </p:spTree>
    <p:extLst>
      <p:ext uri="{BB962C8B-B14F-4D97-AF65-F5344CB8AC3E}">
        <p14:creationId xmlns:p14="http://schemas.microsoft.com/office/powerpoint/2010/main" xmlns="" val="2082334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Przełęcz pod Kopą Kondracką (1863 m n.p.m.) | POCZUJ MAGIĘ GÓR!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73" r="1862" b="-12"/>
          <a:stretch/>
        </p:blipFill>
        <p:spPr bwMode="auto">
          <a:xfrm>
            <a:off x="755576" y="1052736"/>
            <a:ext cx="7661272" cy="46805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2" name="Prostokąt 1"/>
          <p:cNvSpPr/>
          <p:nvPr/>
        </p:nvSpPr>
        <p:spPr>
          <a:xfrm>
            <a:off x="755576" y="2967335"/>
            <a:ext cx="7661272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15. Nie niszcz tablic informacyjnych i drogowskazów na szlaku.</a:t>
            </a:r>
          </a:p>
        </p:txBody>
      </p:sp>
    </p:spTree>
    <p:extLst>
      <p:ext uri="{BB962C8B-B14F-4D97-AF65-F5344CB8AC3E}">
        <p14:creationId xmlns:p14="http://schemas.microsoft.com/office/powerpoint/2010/main" xmlns="" val="2927219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zy można rozpalić ognisko w lesie lub robić grilla i czy jest to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39091"/>
            <a:ext cx="7632848" cy="46941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2" name="Prostokąt 1"/>
          <p:cNvSpPr/>
          <p:nvPr/>
        </p:nvSpPr>
        <p:spPr>
          <a:xfrm>
            <a:off x="755576" y="2690336"/>
            <a:ext cx="7632848" cy="15696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16. Nie rozpalaj ognisk tam,</a:t>
            </a:r>
          </a:p>
          <a:p>
            <a:pPr algn="ctr"/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 gdzie nie jest to dozwolone. </a:t>
            </a:r>
            <a:endParaRPr lang="pl-PL" sz="24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Ognisko należy </a:t>
            </a:r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zgasić i zabezpieczyć </a:t>
            </a:r>
            <a:endParaRPr lang="pl-PL" sz="24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pl-PL" sz="2400" b="1" dirty="0" smtClean="0">
                <a:solidFill>
                  <a:schemeClr val="accent2">
                    <a:lumMod val="75000"/>
                  </a:schemeClr>
                </a:solidFill>
              </a:rPr>
              <a:t>przed </a:t>
            </a:r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dalszą wędrówką.</a:t>
            </a:r>
          </a:p>
        </p:txBody>
      </p:sp>
    </p:spTree>
    <p:extLst>
      <p:ext uri="{BB962C8B-B14F-4D97-AF65-F5344CB8AC3E}">
        <p14:creationId xmlns:p14="http://schemas.microsoft.com/office/powerpoint/2010/main" xmlns="" val="1523575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Brunette girl taking selfie with smartphone high in the mountains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4118" y="980728"/>
            <a:ext cx="7362297" cy="482453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2" name="Prostokąt 1"/>
          <p:cNvSpPr/>
          <p:nvPr/>
        </p:nvSpPr>
        <p:spPr>
          <a:xfrm>
            <a:off x="954117" y="3105835"/>
            <a:ext cx="7362297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chemeClr val="accent2">
                    <a:lumMod val="75000"/>
                  </a:schemeClr>
                </a:solidFill>
              </a:rPr>
              <a:t>17. Nie rób zdjęć w niebezpiecznych miejscach.</a:t>
            </a:r>
          </a:p>
        </p:txBody>
      </p:sp>
    </p:spTree>
    <p:extLst>
      <p:ext uri="{BB962C8B-B14F-4D97-AF65-F5344CB8AC3E}">
        <p14:creationId xmlns:p14="http://schemas.microsoft.com/office/powerpoint/2010/main" xmlns="" val="1320070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Fototapeta Wektor krajobraz górski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582" b="6544"/>
          <a:stretch/>
        </p:blipFill>
        <p:spPr bwMode="auto">
          <a:xfrm>
            <a:off x="2451364" y="1727595"/>
            <a:ext cx="6367114" cy="4752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323528" y="715199"/>
            <a:ext cx="84949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500" b="1" dirty="0" smtClean="0">
                <a:solidFill>
                  <a:schemeClr val="accent2">
                    <a:lumMod val="50000"/>
                  </a:schemeClr>
                </a:solidFill>
              </a:rPr>
              <a:t>Co zrobić gdy zgubimy się w górach?</a:t>
            </a:r>
            <a:endParaRPr lang="pl-PL" sz="25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323528" y="1484784"/>
            <a:ext cx="849495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pl-PL" sz="2200" b="1" dirty="0" smtClean="0">
                <a:solidFill>
                  <a:schemeClr val="accent3">
                    <a:lumMod val="50000"/>
                  </a:schemeClr>
                </a:solidFill>
              </a:rPr>
              <a:t>Latem: </a:t>
            </a:r>
            <a:r>
              <a:rPr lang="pl-PL" sz="2200" dirty="0">
                <a:solidFill>
                  <a:schemeClr val="accent4">
                    <a:lumMod val="50000"/>
                  </a:schemeClr>
                </a:solidFill>
              </a:rPr>
              <a:t>M</a:t>
            </a:r>
            <a:r>
              <a:rPr lang="pl-PL" sz="2200" dirty="0" smtClean="0">
                <a:solidFill>
                  <a:schemeClr val="accent4">
                    <a:lumMod val="50000"/>
                  </a:schemeClr>
                </a:solidFill>
              </a:rPr>
              <a:t>usimy </a:t>
            </a:r>
            <a:r>
              <a:rPr lang="pl-PL" sz="2200" dirty="0">
                <a:solidFill>
                  <a:schemeClr val="accent4">
                    <a:lumMod val="50000"/>
                  </a:schemeClr>
                </a:solidFill>
              </a:rPr>
              <a:t>ustalić, skąd idziemy i dokąd chcemy dotrzeć. Jeśli zgubiliśmy się całą grupą, to pod żadnym pozorem nie możemy się rozdzielić na małe grupki. Wyznaczamy jedynie </a:t>
            </a:r>
            <a:r>
              <a:rPr lang="pl-PL" sz="2200" dirty="0" smtClean="0">
                <a:solidFill>
                  <a:schemeClr val="accent4">
                    <a:lumMod val="50000"/>
                  </a:schemeClr>
                </a:solidFill>
              </a:rPr>
              <a:t>2 osoby,</a:t>
            </a:r>
          </a:p>
          <a:p>
            <a:r>
              <a:rPr lang="pl-PL" sz="22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pl-PL" sz="2200" dirty="0" smtClean="0">
                <a:solidFill>
                  <a:schemeClr val="accent4">
                    <a:lumMod val="50000"/>
                  </a:schemeClr>
                </a:solidFill>
              </a:rPr>
              <a:t>  </a:t>
            </a:r>
            <a:r>
              <a:rPr lang="pl-PL" sz="2200" dirty="0">
                <a:solidFill>
                  <a:schemeClr val="accent4">
                    <a:lumMod val="50000"/>
                  </a:schemeClr>
                </a:solidFill>
              </a:rPr>
              <a:t>które są chętne do znalezienia szlaku</a:t>
            </a:r>
            <a:r>
              <a:rPr lang="pl-PL" sz="2200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r>
              <a:rPr lang="pl-PL" sz="2200" dirty="0" smtClean="0">
                <a:solidFill>
                  <a:schemeClr val="accent4">
                    <a:lumMod val="50000"/>
                  </a:schemeClr>
                </a:solidFill>
              </a:rPr>
              <a:t>   Reszta osób </a:t>
            </a:r>
            <a:r>
              <a:rPr lang="pl-PL" sz="2200" dirty="0">
                <a:solidFill>
                  <a:schemeClr val="accent4">
                    <a:lumMod val="50000"/>
                  </a:schemeClr>
                </a:solidFill>
              </a:rPr>
              <a:t>pozostaje w jednym miejscu</a:t>
            </a:r>
            <a:r>
              <a:rPr lang="pl-PL" sz="2200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r>
              <a:rPr lang="pl-PL" sz="22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pl-PL" sz="2200" dirty="0" smtClean="0">
                <a:solidFill>
                  <a:schemeClr val="accent4">
                    <a:lumMod val="50000"/>
                  </a:schemeClr>
                </a:solidFill>
              </a:rPr>
              <a:t>  </a:t>
            </a:r>
            <a:r>
              <a:rPr lang="pl-PL" sz="2200" dirty="0">
                <a:solidFill>
                  <a:schemeClr val="accent4">
                    <a:lumMod val="50000"/>
                  </a:schemeClr>
                </a:solidFill>
              </a:rPr>
              <a:t>W </a:t>
            </a:r>
            <a:r>
              <a:rPr lang="pl-PL" sz="2200" dirty="0" smtClean="0">
                <a:solidFill>
                  <a:schemeClr val="accent4">
                    <a:lumMod val="50000"/>
                  </a:schemeClr>
                </a:solidFill>
              </a:rPr>
              <a:t>tym przypadku </a:t>
            </a:r>
            <a:r>
              <a:rPr lang="pl-PL" sz="2200" dirty="0">
                <a:solidFill>
                  <a:schemeClr val="accent4">
                    <a:lumMod val="50000"/>
                  </a:schemeClr>
                </a:solidFill>
              </a:rPr>
              <a:t>dwie osoby </a:t>
            </a:r>
            <a:r>
              <a:rPr lang="pl-PL" sz="2200" dirty="0" smtClean="0">
                <a:solidFill>
                  <a:schemeClr val="accent4">
                    <a:lumMod val="50000"/>
                  </a:schemeClr>
                </a:solidFill>
              </a:rPr>
              <a:t>szukające  </a:t>
            </a:r>
          </a:p>
          <a:p>
            <a:r>
              <a:rPr lang="pl-PL" sz="22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pl-PL" sz="2200" dirty="0" smtClean="0">
                <a:solidFill>
                  <a:schemeClr val="accent4">
                    <a:lumMod val="50000"/>
                  </a:schemeClr>
                </a:solidFill>
              </a:rPr>
              <a:t>  prawidłowego szlaku </a:t>
            </a:r>
            <a:r>
              <a:rPr lang="pl-PL" sz="2200" dirty="0">
                <a:solidFill>
                  <a:schemeClr val="accent4">
                    <a:lumMod val="50000"/>
                  </a:schemeClr>
                </a:solidFill>
              </a:rPr>
              <a:t>powinny wrócić </a:t>
            </a:r>
            <a:r>
              <a:rPr lang="pl-PL" sz="2200" dirty="0" smtClean="0">
                <a:solidFill>
                  <a:schemeClr val="accent4">
                    <a:lumMod val="50000"/>
                  </a:schemeClr>
                </a:solidFill>
              </a:rPr>
              <a:t>się</a:t>
            </a:r>
          </a:p>
          <a:p>
            <a:r>
              <a:rPr lang="pl-PL" sz="22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pl-PL" sz="2200" dirty="0" smtClean="0">
                <a:solidFill>
                  <a:schemeClr val="accent4">
                    <a:lumMod val="50000"/>
                  </a:schemeClr>
                </a:solidFill>
              </a:rPr>
              <a:t>  </a:t>
            </a:r>
            <a:r>
              <a:rPr lang="pl-PL" sz="2200" dirty="0">
                <a:solidFill>
                  <a:schemeClr val="accent4">
                    <a:lumMod val="50000"/>
                  </a:schemeClr>
                </a:solidFill>
              </a:rPr>
              <a:t>do miejsca, w </a:t>
            </a:r>
            <a:r>
              <a:rPr lang="pl-PL" sz="2200" dirty="0" smtClean="0">
                <a:solidFill>
                  <a:schemeClr val="accent4">
                    <a:lumMod val="50000"/>
                  </a:schemeClr>
                </a:solidFill>
              </a:rPr>
              <a:t>którym ostatni </a:t>
            </a:r>
            <a:r>
              <a:rPr lang="pl-PL" sz="2200" dirty="0">
                <a:solidFill>
                  <a:schemeClr val="accent4">
                    <a:lumMod val="50000"/>
                  </a:schemeClr>
                </a:solidFill>
              </a:rPr>
              <a:t>raz </a:t>
            </a:r>
            <a:r>
              <a:rPr lang="pl-PL" sz="2200" dirty="0" smtClean="0">
                <a:solidFill>
                  <a:schemeClr val="accent4">
                    <a:lumMod val="50000"/>
                  </a:schemeClr>
                </a:solidFill>
              </a:rPr>
              <a:t>widziano </a:t>
            </a:r>
          </a:p>
          <a:p>
            <a:r>
              <a:rPr lang="pl-PL" sz="2200" dirty="0" smtClean="0">
                <a:solidFill>
                  <a:schemeClr val="accent4">
                    <a:lumMod val="50000"/>
                  </a:schemeClr>
                </a:solidFill>
              </a:rPr>
              <a:t>   oznaczenie </a:t>
            </a:r>
            <a:r>
              <a:rPr lang="pl-PL" sz="2200" dirty="0">
                <a:solidFill>
                  <a:schemeClr val="accent4">
                    <a:lumMod val="50000"/>
                  </a:schemeClr>
                </a:solidFill>
              </a:rPr>
              <a:t>szlaku.</a:t>
            </a:r>
            <a:r>
              <a:rPr lang="pl-PL" sz="22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pl-PL" sz="2200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pl-PL" sz="2200" dirty="0" smtClean="0">
                <a:solidFill>
                  <a:schemeClr val="accent4">
                    <a:lumMod val="50000"/>
                  </a:schemeClr>
                </a:solidFill>
              </a:rPr>
              <a:t>   Można zadzwonić też na numer alarmowy.</a:t>
            </a:r>
          </a:p>
        </p:txBody>
      </p:sp>
    </p:spTree>
    <p:extLst>
      <p:ext uri="{BB962C8B-B14F-4D97-AF65-F5344CB8AC3E}">
        <p14:creationId xmlns:p14="http://schemas.microsoft.com/office/powerpoint/2010/main" xmlns="" val="1474904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40296" y="687194"/>
            <a:ext cx="849694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500" b="1" dirty="0">
                <a:solidFill>
                  <a:schemeClr val="accent2">
                    <a:lumMod val="50000"/>
                  </a:schemeClr>
                </a:solidFill>
              </a:rPr>
              <a:t>Co zrobić gdy zgubimy się w górach?</a:t>
            </a:r>
          </a:p>
        </p:txBody>
      </p:sp>
      <p:pic>
        <p:nvPicPr>
          <p:cNvPr id="14340" name="Picture 4" descr="Winter Conifer Forest In Mountains Black And White Vector Drawing ...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  <a14:imgEffect>
                      <a14:colorTemperature colorTemp="9500"/>
                    </a14:imgEffect>
                    <a14:imgEffect>
                      <a14:saturation sat="7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749" y="1844824"/>
            <a:ext cx="8398715" cy="463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351174" y="1297613"/>
            <a:ext cx="848606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pl-PL" sz="2200" b="1" dirty="0" smtClean="0">
                <a:solidFill>
                  <a:schemeClr val="accent2">
                    <a:lumMod val="50000"/>
                  </a:schemeClr>
                </a:solidFill>
              </a:rPr>
              <a:t>Zimą: </a:t>
            </a:r>
            <a:r>
              <a:rPr lang="pl-PL" sz="2200" dirty="0" smtClean="0">
                <a:solidFill>
                  <a:schemeClr val="accent4">
                    <a:lumMod val="50000"/>
                  </a:schemeClr>
                </a:solidFill>
              </a:rPr>
              <a:t>nie </a:t>
            </a:r>
            <a:r>
              <a:rPr lang="pl-PL" sz="2200" dirty="0">
                <a:solidFill>
                  <a:schemeClr val="accent4">
                    <a:lumMod val="50000"/>
                  </a:schemeClr>
                </a:solidFill>
              </a:rPr>
              <a:t>powinniśmy iść dalej. Jeśli mamy ze sobą telefon komórkowy natychmiast dzwonimy na numer ratunkowy GOPR. Natomiast, jeżeli </a:t>
            </a:r>
            <a:r>
              <a:rPr lang="pl-PL" sz="2200" dirty="0" smtClean="0">
                <a:solidFill>
                  <a:schemeClr val="accent4">
                    <a:lumMod val="50000"/>
                  </a:schemeClr>
                </a:solidFill>
              </a:rPr>
              <a:t>nie </a:t>
            </a:r>
            <a:r>
              <a:rPr lang="pl-PL" sz="2200" dirty="0">
                <a:solidFill>
                  <a:schemeClr val="accent4">
                    <a:lumMod val="50000"/>
                  </a:schemeClr>
                </a:solidFill>
              </a:rPr>
              <a:t>mamy </a:t>
            </a:r>
            <a:r>
              <a:rPr lang="pl-PL" sz="2200" dirty="0" smtClean="0">
                <a:solidFill>
                  <a:schemeClr val="accent4">
                    <a:lumMod val="50000"/>
                  </a:schemeClr>
                </a:solidFill>
              </a:rPr>
              <a:t>jak zadzwonić </a:t>
            </a:r>
            <a:r>
              <a:rPr lang="pl-PL" sz="2200" dirty="0">
                <a:solidFill>
                  <a:schemeClr val="accent4">
                    <a:lumMod val="50000"/>
                  </a:schemeClr>
                </a:solidFill>
              </a:rPr>
              <a:t>po pomoc, powinniśmy wrócić się, idąc po własnych śladach. </a:t>
            </a:r>
            <a:r>
              <a:rPr lang="pl-PL" sz="2200" dirty="0" smtClean="0">
                <a:solidFill>
                  <a:schemeClr val="accent4">
                    <a:lumMod val="50000"/>
                  </a:schemeClr>
                </a:solidFill>
              </a:rPr>
              <a:t>Jeśli </a:t>
            </a:r>
            <a:r>
              <a:rPr lang="pl-PL" sz="2200" dirty="0">
                <a:solidFill>
                  <a:schemeClr val="accent4">
                    <a:lumMod val="50000"/>
                  </a:schemeClr>
                </a:solidFill>
              </a:rPr>
              <a:t>nie są </a:t>
            </a:r>
            <a:r>
              <a:rPr lang="pl-PL" sz="2200" dirty="0" smtClean="0">
                <a:solidFill>
                  <a:schemeClr val="accent4">
                    <a:lumMod val="50000"/>
                  </a:schemeClr>
                </a:solidFill>
              </a:rPr>
              <a:t>one widoczne</a:t>
            </a:r>
            <a:r>
              <a:rPr lang="pl-PL" sz="2200" dirty="0">
                <a:solidFill>
                  <a:schemeClr val="accent4">
                    <a:lumMod val="50000"/>
                  </a:schemeClr>
                </a:solidFill>
              </a:rPr>
              <a:t>, powinniśmy wzywać pomoc 6 razy na minutę. W tym przypadku możemy krzyczeć (o ile nie jesteśmy w terenie zagrożonym lawinami), możemy migać przy pomocy latarki lub lusterka co 10 sekund przez minutę i robić minutowe przerwy. Ewentualną odpowiedzią na pomoc wezwanych ratowników górskich powinien być sygnał wysłany 3 razy na minutę. Pamiętajmy o tym, aby nigdy nie wpadać w panikę. Zawsze trzeba zachować zimą krew i spróbować wydostać się każdej złej sytuacji.</a:t>
            </a:r>
            <a:endParaRPr lang="pl-PL" sz="22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507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Thunder Storm And Rain Drawing - Stockowe grafiki wektorowe i ...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risscrossEtching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52737"/>
            <a:ext cx="7200800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292904" y="692696"/>
            <a:ext cx="854338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500" b="1" dirty="0" smtClean="0">
                <a:solidFill>
                  <a:schemeClr val="accent3">
                    <a:lumMod val="50000"/>
                  </a:schemeClr>
                </a:solidFill>
              </a:rPr>
              <a:t>Jak przeczekać burzę w górach?</a:t>
            </a:r>
            <a:endParaRPr lang="pl-PL" sz="25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683571" y="1217090"/>
            <a:ext cx="8152714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100" dirty="0">
                <a:solidFill>
                  <a:schemeClr val="accent4">
                    <a:lumMod val="50000"/>
                  </a:schemeClr>
                </a:solidFill>
              </a:rPr>
              <a:t>Burza w górach jest szczególnie niebezpieczna. </a:t>
            </a:r>
            <a:endParaRPr lang="pl-PL" sz="21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pl-PL" sz="2100" dirty="0" smtClean="0">
                <a:solidFill>
                  <a:schemeClr val="accent4">
                    <a:lumMod val="50000"/>
                  </a:schemeClr>
                </a:solidFill>
              </a:rPr>
              <a:t>W </a:t>
            </a:r>
            <a:r>
              <a:rPr lang="pl-PL" sz="2100" dirty="0">
                <a:solidFill>
                  <a:schemeClr val="accent4">
                    <a:lumMod val="50000"/>
                  </a:schemeClr>
                </a:solidFill>
              </a:rPr>
              <a:t>takim przypadku musimy natychmiast szukać </a:t>
            </a:r>
            <a:r>
              <a:rPr lang="pl-PL" sz="2100" dirty="0" smtClean="0">
                <a:solidFill>
                  <a:schemeClr val="accent4">
                    <a:lumMod val="50000"/>
                  </a:schemeClr>
                </a:solidFill>
              </a:rPr>
              <a:t>schronienia. W </a:t>
            </a:r>
            <a:r>
              <a:rPr lang="pl-PL" sz="2100" dirty="0">
                <a:solidFill>
                  <a:schemeClr val="accent4">
                    <a:lumMod val="50000"/>
                  </a:schemeClr>
                </a:solidFill>
              </a:rPr>
              <a:t>czasie burzy możemy przeczekać ją, schodząc w miejsca </a:t>
            </a:r>
            <a:r>
              <a:rPr lang="pl-PL" sz="2100" dirty="0" smtClean="0">
                <a:solidFill>
                  <a:schemeClr val="accent4">
                    <a:lumMod val="50000"/>
                  </a:schemeClr>
                </a:solidFill>
              </a:rPr>
              <a:t>osłonięte </a:t>
            </a:r>
            <a:r>
              <a:rPr lang="pl-PL" sz="2100" dirty="0">
                <a:solidFill>
                  <a:schemeClr val="accent4">
                    <a:lumMod val="50000"/>
                  </a:schemeClr>
                </a:solidFill>
              </a:rPr>
              <a:t>od wiatru </a:t>
            </a:r>
            <a:r>
              <a:rPr lang="pl-PL" sz="2100" dirty="0" smtClean="0">
                <a:solidFill>
                  <a:schemeClr val="accent4">
                    <a:lumMod val="50000"/>
                  </a:schemeClr>
                </a:solidFill>
              </a:rPr>
              <a:t>i deszczu </a:t>
            </a:r>
          </a:p>
          <a:p>
            <a:r>
              <a:rPr lang="pl-PL" sz="2100" dirty="0" smtClean="0">
                <a:solidFill>
                  <a:schemeClr val="accent4">
                    <a:lumMod val="50000"/>
                  </a:schemeClr>
                </a:solidFill>
              </a:rPr>
              <a:t>np. na </a:t>
            </a:r>
            <a:r>
              <a:rPr lang="pl-PL" sz="2100" dirty="0">
                <a:solidFill>
                  <a:schemeClr val="accent4">
                    <a:lumMod val="50000"/>
                  </a:schemeClr>
                </a:solidFill>
              </a:rPr>
              <a:t>przewieszone </a:t>
            </a:r>
            <a:r>
              <a:rPr lang="pl-PL" sz="2100" dirty="0" smtClean="0">
                <a:solidFill>
                  <a:schemeClr val="accent4">
                    <a:lumMod val="50000"/>
                  </a:schemeClr>
                </a:solidFill>
              </a:rPr>
              <a:t>skały. Możemy usiąść na </a:t>
            </a:r>
            <a:r>
              <a:rPr lang="pl-PL" sz="2100" dirty="0">
                <a:solidFill>
                  <a:schemeClr val="accent4">
                    <a:lumMod val="50000"/>
                  </a:schemeClr>
                </a:solidFill>
              </a:rPr>
              <a:t>plecaku </a:t>
            </a:r>
            <a:endParaRPr lang="pl-PL" sz="21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pl-PL" sz="2100" dirty="0" smtClean="0">
                <a:solidFill>
                  <a:schemeClr val="accent4">
                    <a:lumMod val="50000"/>
                  </a:schemeClr>
                </a:solidFill>
              </a:rPr>
              <a:t>albo </a:t>
            </a:r>
            <a:r>
              <a:rPr lang="pl-PL" sz="2100" dirty="0">
                <a:solidFill>
                  <a:schemeClr val="accent4">
                    <a:lumMod val="50000"/>
                  </a:schemeClr>
                </a:solidFill>
              </a:rPr>
              <a:t>zwiniętej linie. </a:t>
            </a:r>
            <a:r>
              <a:rPr lang="pl-PL" sz="2100" dirty="0" smtClean="0">
                <a:solidFill>
                  <a:schemeClr val="accent4">
                    <a:lumMod val="50000"/>
                  </a:schemeClr>
                </a:solidFill>
              </a:rPr>
              <a:t>Jednak </a:t>
            </a:r>
            <a:r>
              <a:rPr lang="pl-PL" sz="2100" dirty="0">
                <a:solidFill>
                  <a:schemeClr val="accent4">
                    <a:lumMod val="50000"/>
                  </a:schemeClr>
                </a:solidFill>
              </a:rPr>
              <a:t>nie opieramy się o ściany skał, </a:t>
            </a:r>
            <a:r>
              <a:rPr lang="pl-PL" sz="2100" dirty="0" smtClean="0">
                <a:solidFill>
                  <a:schemeClr val="accent4">
                    <a:lumMod val="50000"/>
                  </a:schemeClr>
                </a:solidFill>
              </a:rPr>
              <a:t>ponieważ </a:t>
            </a:r>
            <a:r>
              <a:rPr lang="pl-PL" sz="2100" dirty="0">
                <a:solidFill>
                  <a:schemeClr val="accent4">
                    <a:lumMod val="50000"/>
                  </a:schemeClr>
                </a:solidFill>
              </a:rPr>
              <a:t>wtedy spływa po nich woda. </a:t>
            </a:r>
            <a:r>
              <a:rPr lang="pl-PL" sz="2100" dirty="0" smtClean="0">
                <a:solidFill>
                  <a:schemeClr val="accent4">
                    <a:lumMod val="50000"/>
                  </a:schemeClr>
                </a:solidFill>
              </a:rPr>
              <a:t>Najlepsze </a:t>
            </a:r>
            <a:r>
              <a:rPr lang="pl-PL" sz="2100" dirty="0">
                <a:solidFill>
                  <a:schemeClr val="accent4">
                    <a:lumMod val="50000"/>
                  </a:schemeClr>
                </a:solidFill>
              </a:rPr>
              <a:t>schronienie podczas burzy znajdziesz w </a:t>
            </a:r>
            <a:r>
              <a:rPr lang="pl-PL" sz="2100" dirty="0" smtClean="0">
                <a:solidFill>
                  <a:schemeClr val="accent4">
                    <a:lumMod val="50000"/>
                  </a:schemeClr>
                </a:solidFill>
              </a:rPr>
              <a:t>kolebach.</a:t>
            </a:r>
          </a:p>
          <a:p>
            <a:r>
              <a:rPr lang="pl-PL" sz="2100" dirty="0" smtClean="0">
                <a:solidFill>
                  <a:schemeClr val="accent4">
                    <a:lumMod val="50000"/>
                  </a:schemeClr>
                </a:solidFill>
              </a:rPr>
              <a:t>Podczas </a:t>
            </a:r>
            <a:r>
              <a:rPr lang="pl-PL" sz="2100" dirty="0">
                <a:solidFill>
                  <a:schemeClr val="accent4">
                    <a:lumMod val="50000"/>
                  </a:schemeClr>
                </a:solidFill>
              </a:rPr>
              <a:t>burzy unikaj </a:t>
            </a:r>
            <a:r>
              <a:rPr lang="pl-PL" sz="2100" dirty="0" smtClean="0">
                <a:solidFill>
                  <a:schemeClr val="accent4">
                    <a:lumMod val="50000"/>
                  </a:schemeClr>
                </a:solidFill>
              </a:rPr>
              <a:t>wzniesień, dużych </a:t>
            </a:r>
            <a:r>
              <a:rPr lang="pl-PL" sz="2100" dirty="0">
                <a:solidFill>
                  <a:schemeClr val="accent4">
                    <a:lumMod val="50000"/>
                  </a:schemeClr>
                </a:solidFill>
              </a:rPr>
              <a:t>otwartych przestrzeni, metalowych konstrukcji, czy cieków wodnych </a:t>
            </a:r>
            <a:endParaRPr lang="pl-PL" sz="21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pl-PL" sz="2100" dirty="0" smtClean="0">
                <a:solidFill>
                  <a:schemeClr val="accent4">
                    <a:lumMod val="50000"/>
                  </a:schemeClr>
                </a:solidFill>
              </a:rPr>
              <a:t>i </a:t>
            </a:r>
            <a:r>
              <a:rPr lang="pl-PL" sz="2100" dirty="0">
                <a:solidFill>
                  <a:schemeClr val="accent4">
                    <a:lumMod val="50000"/>
                  </a:schemeClr>
                </a:solidFill>
              </a:rPr>
              <a:t>pojedynczych drzew. </a:t>
            </a:r>
            <a:r>
              <a:rPr lang="pl-PL" sz="2100" dirty="0" smtClean="0">
                <a:solidFill>
                  <a:schemeClr val="accent4">
                    <a:lumMod val="50000"/>
                  </a:schemeClr>
                </a:solidFill>
              </a:rPr>
              <a:t>Te </a:t>
            </a:r>
            <a:r>
              <a:rPr lang="pl-PL" sz="2100" dirty="0">
                <a:solidFill>
                  <a:schemeClr val="accent4">
                    <a:lumMod val="50000"/>
                  </a:schemeClr>
                </a:solidFill>
              </a:rPr>
              <a:t>elementy ściągają wyładowania elektryczne. </a:t>
            </a:r>
            <a:r>
              <a:rPr lang="pl-PL" sz="2100" dirty="0" smtClean="0">
                <a:solidFill>
                  <a:schemeClr val="accent4">
                    <a:lumMod val="50000"/>
                  </a:schemeClr>
                </a:solidFill>
              </a:rPr>
              <a:t>Oprócz </a:t>
            </a:r>
            <a:r>
              <a:rPr lang="pl-PL" sz="2100" dirty="0">
                <a:solidFill>
                  <a:schemeClr val="accent4">
                    <a:lumMod val="50000"/>
                  </a:schemeClr>
                </a:solidFill>
              </a:rPr>
              <a:t>tego pamiętajmy o wyłączeniu telefonu podczas </a:t>
            </a:r>
            <a:r>
              <a:rPr lang="pl-PL" sz="2100" dirty="0" smtClean="0">
                <a:solidFill>
                  <a:schemeClr val="accent4">
                    <a:lumMod val="50000"/>
                  </a:schemeClr>
                </a:solidFill>
              </a:rPr>
              <a:t>burzy. Jeżeli </a:t>
            </a:r>
            <a:r>
              <a:rPr lang="pl-PL" sz="2100" dirty="0">
                <a:solidFill>
                  <a:schemeClr val="accent4">
                    <a:lumMod val="50000"/>
                  </a:schemeClr>
                </a:solidFill>
              </a:rPr>
              <a:t>idziecie grupą </a:t>
            </a:r>
            <a:endParaRPr lang="pl-PL" sz="21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pl-PL" sz="2100" dirty="0" smtClean="0">
                <a:solidFill>
                  <a:schemeClr val="accent4">
                    <a:lumMod val="50000"/>
                  </a:schemeClr>
                </a:solidFill>
              </a:rPr>
              <a:t>najlepiej </a:t>
            </a:r>
            <a:r>
              <a:rPr lang="pl-PL" sz="2100" dirty="0">
                <a:solidFill>
                  <a:schemeClr val="accent4">
                    <a:lumMod val="50000"/>
                  </a:schemeClr>
                </a:solidFill>
              </a:rPr>
              <a:t>nie siedzieć </a:t>
            </a:r>
            <a:r>
              <a:rPr lang="pl-PL" sz="2100" dirty="0" smtClean="0">
                <a:solidFill>
                  <a:schemeClr val="accent4">
                    <a:lumMod val="50000"/>
                  </a:schemeClr>
                </a:solidFill>
              </a:rPr>
              <a:t>jedna </a:t>
            </a:r>
            <a:r>
              <a:rPr lang="pl-PL" sz="2100" dirty="0">
                <a:solidFill>
                  <a:schemeClr val="accent4">
                    <a:lumMod val="50000"/>
                  </a:schemeClr>
                </a:solidFill>
              </a:rPr>
              <a:t>osoba obok drugiej i nie trzymać się za ręce.</a:t>
            </a:r>
          </a:p>
        </p:txBody>
      </p:sp>
    </p:spTree>
    <p:extLst>
      <p:ext uri="{BB962C8B-B14F-4D97-AF65-F5344CB8AC3E}">
        <p14:creationId xmlns:p14="http://schemas.microsoft.com/office/powerpoint/2010/main" xmlns="" val="260834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51520" y="672897"/>
            <a:ext cx="859463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500" b="1" dirty="0" smtClean="0">
                <a:solidFill>
                  <a:schemeClr val="accent3">
                    <a:lumMod val="50000"/>
                  </a:schemeClr>
                </a:solidFill>
              </a:rPr>
              <a:t>Co zrobić, gdy zmrok zastanie nas w górach?</a:t>
            </a:r>
            <a:endParaRPr lang="pl-PL" sz="25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395536" y="1203878"/>
            <a:ext cx="8594637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Na wędrówkę lepiej wychodzić z samego rana, </a:t>
            </a:r>
          </a:p>
          <a:p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bo im wcześniej wyjdziemy tym mniejsze prawdopodobieństwo, że zmrok zastanie nas na szlaku. Jeśli jednak tak się stanie, co powinniśmy zrobić? Latem </a:t>
            </a:r>
            <a:r>
              <a:rPr lang="pl-PL" sz="2000" dirty="0">
                <a:solidFill>
                  <a:schemeClr val="accent4">
                    <a:lumMod val="50000"/>
                  </a:schemeClr>
                </a:solidFill>
              </a:rPr>
              <a:t>sprawa jest prostsza niż zimą. Jeśli </a:t>
            </a:r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jesteśmy w trudnym terenie</a:t>
            </a:r>
            <a:r>
              <a:rPr lang="pl-PL" sz="2000" dirty="0">
                <a:solidFill>
                  <a:schemeClr val="accent4">
                    <a:lumMod val="50000"/>
                  </a:schemeClr>
                </a:solidFill>
              </a:rPr>
              <a:t>, wtedy </a:t>
            </a:r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najlepiej wezwać pomoc </a:t>
            </a:r>
          </a:p>
          <a:p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lub </a:t>
            </a:r>
            <a:r>
              <a:rPr lang="pl-PL" sz="2000" dirty="0">
                <a:solidFill>
                  <a:schemeClr val="accent4">
                    <a:lumMod val="50000"/>
                  </a:schemeClr>
                </a:solidFill>
              </a:rPr>
              <a:t>zostać w tym miejscu, gdzie zastał nas zmrok </a:t>
            </a:r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i </a:t>
            </a:r>
            <a:r>
              <a:rPr lang="pl-PL" sz="2000" dirty="0">
                <a:solidFill>
                  <a:schemeClr val="accent4">
                    <a:lumMod val="50000"/>
                  </a:schemeClr>
                </a:solidFill>
              </a:rPr>
              <a:t>przeczekać </a:t>
            </a:r>
            <a:endParaRPr lang="pl-PL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do </a:t>
            </a:r>
            <a:r>
              <a:rPr lang="pl-PL" sz="2000" dirty="0">
                <a:solidFill>
                  <a:schemeClr val="accent4">
                    <a:lumMod val="50000"/>
                  </a:schemeClr>
                </a:solidFill>
              </a:rPr>
              <a:t>rana. Wtedy przyda się karimata </a:t>
            </a:r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i </a:t>
            </a:r>
            <a:r>
              <a:rPr lang="pl-PL" sz="2000" dirty="0">
                <a:solidFill>
                  <a:schemeClr val="accent4">
                    <a:lumMod val="50000"/>
                  </a:schemeClr>
                </a:solidFill>
              </a:rPr>
              <a:t>śpiwór</a:t>
            </a:r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Ewentualnie jeśli nie </a:t>
            </a:r>
            <a:r>
              <a:rPr lang="pl-PL" sz="2000" dirty="0">
                <a:solidFill>
                  <a:schemeClr val="accent4">
                    <a:lumMod val="50000"/>
                  </a:schemeClr>
                </a:solidFill>
              </a:rPr>
              <a:t>mamy </a:t>
            </a:r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śpiwora, możemy</a:t>
            </a:r>
          </a:p>
          <a:p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skulić się i </a:t>
            </a:r>
            <a:r>
              <a:rPr lang="pl-PL" sz="2000" dirty="0">
                <a:solidFill>
                  <a:schemeClr val="accent4">
                    <a:lumMod val="50000"/>
                  </a:schemeClr>
                </a:solidFill>
              </a:rPr>
              <a:t>otulić puchową kurtką. </a:t>
            </a:r>
            <a:endParaRPr lang="pl-PL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Jeśli </a:t>
            </a:r>
            <a:r>
              <a:rPr lang="pl-PL" sz="2000" dirty="0">
                <a:solidFill>
                  <a:schemeClr val="accent4">
                    <a:lumMod val="50000"/>
                  </a:schemeClr>
                </a:solidFill>
              </a:rPr>
              <a:t>jest </a:t>
            </a:r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chłodno, możemy </a:t>
            </a:r>
            <a:r>
              <a:rPr lang="pl-PL" sz="2000" dirty="0">
                <a:solidFill>
                  <a:schemeClr val="accent4">
                    <a:lumMod val="50000"/>
                  </a:schemeClr>
                </a:solidFill>
              </a:rPr>
              <a:t>spróbować </a:t>
            </a:r>
            <a:endParaRPr lang="pl-PL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rozpalić </a:t>
            </a:r>
            <a:r>
              <a:rPr lang="pl-PL" sz="2000" dirty="0">
                <a:solidFill>
                  <a:schemeClr val="accent4">
                    <a:lumMod val="50000"/>
                  </a:schemeClr>
                </a:solidFill>
              </a:rPr>
              <a:t>małe </a:t>
            </a:r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ognisko, aby </a:t>
            </a:r>
            <a:r>
              <a:rPr lang="pl-PL" sz="2000" dirty="0">
                <a:solidFill>
                  <a:schemeClr val="accent4">
                    <a:lumMod val="50000"/>
                  </a:schemeClr>
                </a:solidFill>
              </a:rPr>
              <a:t>się </a:t>
            </a:r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rozgrzać,</a:t>
            </a:r>
          </a:p>
          <a:p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czy </a:t>
            </a:r>
            <a:r>
              <a:rPr lang="pl-PL" sz="2000" dirty="0">
                <a:solidFill>
                  <a:schemeClr val="accent4">
                    <a:lumMod val="50000"/>
                  </a:schemeClr>
                </a:solidFill>
              </a:rPr>
              <a:t>przygotować ciepły </a:t>
            </a:r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napój. Jeżeli </a:t>
            </a:r>
            <a:r>
              <a:rPr lang="pl-PL" sz="2000" dirty="0">
                <a:solidFill>
                  <a:schemeClr val="accent4">
                    <a:lumMod val="50000"/>
                  </a:schemeClr>
                </a:solidFill>
              </a:rPr>
              <a:t>po </a:t>
            </a:r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nocy</a:t>
            </a:r>
          </a:p>
          <a:p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w </a:t>
            </a:r>
            <a:r>
              <a:rPr lang="pl-PL" sz="2000" dirty="0">
                <a:solidFill>
                  <a:schemeClr val="accent4">
                    <a:lumMod val="50000"/>
                  </a:schemeClr>
                </a:solidFill>
              </a:rPr>
              <a:t>górach czeka Cię jeszcze </a:t>
            </a:r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wędrówka, </a:t>
            </a:r>
          </a:p>
          <a:p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a </a:t>
            </a:r>
            <a:r>
              <a:rPr lang="pl-PL" sz="2000" dirty="0">
                <a:solidFill>
                  <a:schemeClr val="accent4">
                    <a:lumMod val="50000"/>
                  </a:schemeClr>
                </a:solidFill>
              </a:rPr>
              <a:t>Ty czujesz, że już nie masz sił, wezwij pomoc</a:t>
            </a:r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Jeśli </a:t>
            </a:r>
            <a:r>
              <a:rPr lang="pl-PL" sz="2000" dirty="0">
                <a:solidFill>
                  <a:schemeClr val="accent4">
                    <a:lumMod val="50000"/>
                  </a:schemeClr>
                </a:solidFill>
              </a:rPr>
              <a:t>natomiast zmrok złapał nas w łatwym </a:t>
            </a:r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terenie</a:t>
            </a:r>
          </a:p>
          <a:p>
            <a:r>
              <a:rPr lang="pl-PL" sz="2000" dirty="0" smtClean="0">
                <a:solidFill>
                  <a:schemeClr val="accent4">
                    <a:lumMod val="50000"/>
                  </a:schemeClr>
                </a:solidFill>
              </a:rPr>
              <a:t>i </a:t>
            </a:r>
            <a:r>
              <a:rPr lang="pl-PL" sz="2000" dirty="0">
                <a:solidFill>
                  <a:schemeClr val="accent4">
                    <a:lumMod val="50000"/>
                  </a:schemeClr>
                </a:solidFill>
              </a:rPr>
              <a:t>przy ładnej pogodzie, to możemy spokojnie zejść do najbliższego schroniska.</a:t>
            </a:r>
          </a:p>
        </p:txBody>
      </p:sp>
      <p:pic>
        <p:nvPicPr>
          <p:cNvPr id="16390" name="Picture 6" descr="Noc w lesie Premium koszulka damska | Spreadshirt"/>
          <p:cNvPicPr>
            <a:picLocks noChangeAspect="1" noChangeArrowheads="1"/>
          </p:cNvPicPr>
          <p:nvPr/>
        </p:nvPicPr>
        <p:blipFill>
          <a:blip r:embed="rId2" cstate="print">
            <a:biLevel thresh="50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9662" y="2984394"/>
            <a:ext cx="2666496" cy="266649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42175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45" b="-845"/>
          <a:stretch/>
        </p:blipFill>
        <p:spPr>
          <a:xfrm>
            <a:off x="4067944" y="4084093"/>
            <a:ext cx="1733001" cy="2272354"/>
          </a:xfrm>
          <a:prstGeom prst="rect">
            <a:avLst/>
          </a:prstGeom>
        </p:spPr>
      </p:pic>
      <p:pic>
        <p:nvPicPr>
          <p:cNvPr id="17410" name="Picture 2" descr="Ubezpieczenie turystyczne - PZU Wojaże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6012160" y="3782018"/>
            <a:ext cx="2628482" cy="2574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539552" y="548680"/>
            <a:ext cx="82089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</a:rPr>
              <a:t>Dobrze być przygotowanym na wędrówkę </a:t>
            </a:r>
          </a:p>
          <a:p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</a:rPr>
              <a:t>po górach, wiedzieć co zrobić w razie niebezpiecznych sytuacji i starać się im zapobiegać,</a:t>
            </a:r>
          </a:p>
          <a:p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</a:rPr>
              <a:t>ale należy też pamiętać, że nie jesteśmy w stanie przewidzieć wszystkiego. Nawet osobę, </a:t>
            </a:r>
          </a:p>
          <a:p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</a:rPr>
              <a:t>która ma kilkuletnie doświadczenie i jest profesjonalnie przygotowana na wycieczkę</a:t>
            </a:r>
          </a:p>
          <a:p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</a:rPr>
              <a:t>może coś zaskoczyć. Planując wypoczynek w górach tak jak przy każdym innym wyjeździe trzeba</a:t>
            </a:r>
          </a:p>
          <a:p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</a:rPr>
              <a:t>pamiętać o </a:t>
            </a:r>
            <a:r>
              <a:rPr lang="pl-PL" sz="2400" dirty="0" smtClean="0">
                <a:solidFill>
                  <a:schemeClr val="accent2">
                    <a:lumMod val="75000"/>
                  </a:schemeClr>
                </a:solidFill>
              </a:rPr>
              <a:t>ubezpieczeniu</a:t>
            </a:r>
            <a:r>
              <a:rPr lang="pl-PL" sz="2400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  <a:endParaRPr lang="pl-PL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AutoShape 4" descr="Ubezpieczenia na życie | mBank.p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4" name="AutoShape 6" descr="Ubezpieczenia na życie | mBank.p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" name="AutoShape 8" descr="Ubezpieczenia na życie | mBank.pl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6" name="AutoShape 10" descr="Ubezpieczenia następstw nieszczęśliwych wypadków dla dziecka ...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7" name="AutoShape 12" descr="Ubezpieczenia następstw nieszczęśliwych wypadków dla dziecka ...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245101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kt">
  <a:themeElements>
    <a:clrScheme name="Niestandardowy 10">
      <a:dk1>
        <a:srgbClr val="D9D9D9"/>
      </a:dk1>
      <a:lt1>
        <a:sysClr val="window" lastClr="FFFFFF"/>
      </a:lt1>
      <a:dk2>
        <a:srgbClr val="D8D8D8"/>
      </a:dk2>
      <a:lt2>
        <a:srgbClr val="BDE79A"/>
      </a:lt2>
      <a:accent1>
        <a:srgbClr val="9CDB68"/>
      </a:accent1>
      <a:accent2>
        <a:srgbClr val="8AD44C"/>
      </a:accent2>
      <a:accent3>
        <a:srgbClr val="7FD13B"/>
      </a:accent3>
      <a:accent4>
        <a:srgbClr val="5A9B24"/>
      </a:accent4>
      <a:accent5>
        <a:srgbClr val="87D447"/>
      </a:accent5>
      <a:accent6>
        <a:srgbClr val="D8D8D8"/>
      </a:accent6>
      <a:hlink>
        <a:srgbClr val="5EA226"/>
      </a:hlink>
      <a:folHlink>
        <a:srgbClr val="3F6C19"/>
      </a:folHlink>
    </a:clrScheme>
    <a:fontScheme name="Aspek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k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994</TotalTime>
  <Words>1286</Words>
  <Application>Microsoft Office PowerPoint</Application>
  <PresentationFormat>Pokaz na ekranie (4:3)</PresentationFormat>
  <Paragraphs>131</Paragraphs>
  <Slides>30</Slides>
  <Notes>2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30</vt:i4>
      </vt:variant>
    </vt:vector>
  </HeadingPairs>
  <TitlesOfParts>
    <vt:vector size="31" baseType="lpstr">
      <vt:lpstr>Aspekt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  <vt:lpstr>Slajd 23</vt:lpstr>
      <vt:lpstr>Slajd 24</vt:lpstr>
      <vt:lpstr>Slajd 25</vt:lpstr>
      <vt:lpstr>Slajd 26</vt:lpstr>
      <vt:lpstr>Slajd 27</vt:lpstr>
      <vt:lpstr>Slajd 28</vt:lpstr>
      <vt:lpstr>Slajd 29</vt:lpstr>
      <vt:lpstr>Slajd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Bezpieczeństwo  w górach</dc:title>
  <dc:creator>Oliwia</dc:creator>
  <cp:lastModifiedBy>user</cp:lastModifiedBy>
  <cp:revision>68</cp:revision>
  <dcterms:created xsi:type="dcterms:W3CDTF">2020-05-28T20:25:40Z</dcterms:created>
  <dcterms:modified xsi:type="dcterms:W3CDTF">2020-05-30T15:58:42Z</dcterms:modified>
</cp:coreProperties>
</file>